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45" autoAdjust="0"/>
  </p:normalViewPr>
  <p:slideViewPr>
    <p:cSldViewPr>
      <p:cViewPr varScale="1">
        <p:scale>
          <a:sx n="113" d="100"/>
          <a:sy n="113" d="100"/>
        </p:scale>
        <p:origin x="-15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56E5C-0E5D-4814-890B-39A6878C3759}" type="datetimeFigureOut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01ADF-BBB2-4C50-A307-EF44BA96CC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80CB8-9F38-44EF-91B1-76EE878C485B}" type="datetimeFigureOut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E2853-1DAA-46E5-978F-2B61BCFBD8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58CD8-F951-4485-9BF6-C4A3512E67ED}" type="datetimeFigureOut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461A7-5DE9-4D48-9035-54B54D2505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F993E-B493-4CA9-B170-5664468595CF}" type="datetimeFigureOut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AD256-00E9-4DE8-9665-9AF6763308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F6BAF-F736-409D-A272-72F66755B53E}" type="datetimeFigureOut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651AA-0E62-4D24-83AE-E5082553A2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43BF2-EF23-4709-97CC-F6A10E0C445A}" type="datetimeFigureOut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17BE0-68BA-434B-B999-F3BF9F9BD2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9D9C5-7B7E-405F-82B6-6A9DFD1BF315}" type="datetimeFigureOut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05C64-BF90-4DE1-8D32-9EA20422F1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67897-1EB8-4DC3-BC43-2B1AAE42D50A}" type="datetimeFigureOut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B3A44-CD9F-46B9-9657-4AAF555B5B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4A3EC-7508-4E94-A393-22DD5B5F8A04}" type="datetimeFigureOut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C0C6E-2243-4BA1-B178-E9172FDDFC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D936E-DEB7-4496-9213-F6CC64925B7E}" type="datetimeFigureOut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66CF6-FD90-4704-BC5F-D870F02C92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DC8F4-CEDE-4326-AC33-05B8101FDA1D}" type="datetimeFigureOut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10472-4D72-4409-8004-27341E1E6D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2C5AC7-5AFF-414D-8AF5-EB36B441B540}" type="datetimeFigureOut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C67FD4-1EC0-4A66-BB10-2D5CB44BA9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031" name="Picture 2" descr="C:\Users\grin\Desktop\основа.pn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-26988"/>
            <a:ext cx="9144000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3663" y="5157788"/>
            <a:ext cx="23209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4" name="Picture 6" descr="komitetMolodej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4959350"/>
            <a:ext cx="3236913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7" descr="W:\PR\малый герб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95738" y="5013325"/>
            <a:ext cx="1439862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09538" y="1412875"/>
            <a:ext cx="9145587" cy="28622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atin typeface="+mn-lt"/>
                <a:cs typeface="+mn-cs"/>
              </a:rPr>
              <a:t>СЕКЦИЯ 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atin typeface="+mn-lt"/>
                <a:cs typeface="+mn-cs"/>
              </a:rPr>
              <a:t>Перезагрузка деятельности общественных советов в Санкт-Петербурге в связи внедрением механизмов Открытого правительства</a:t>
            </a:r>
            <a:endParaRPr lang="ru-RU" sz="3600" dirty="0">
              <a:solidFill>
                <a:schemeClr val="accent6">
                  <a:lumMod val="7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41438"/>
            <a:ext cx="7772400" cy="3887787"/>
          </a:xfrm>
        </p:spPr>
        <p:txBody>
          <a:bodyPr rtlCol="0">
            <a:normAutofit fontScale="9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sz="2800" dirty="0" smtClean="0"/>
              <a:t>«Неэффективность механизмов передачи информации, подготовки и принятия решений - это самый главный вызов для современной России. Он является ключевой угрозой для развития страны и по своей остроте едва ли не превосходит любые внешние вызовы - в том числе и потому, что делает невозможным адекватное распознавание этих вызовов, не говоря уже о своевременном реагировании на них»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en-US" sz="2800" dirty="0" smtClean="0"/>
              <a:t>http://</a:t>
            </a:r>
            <a:r>
              <a:rPr lang="ru-RU" sz="2800" dirty="0" err="1" smtClean="0"/>
              <a:t>большоеправительство.рф</a:t>
            </a:r>
            <a:r>
              <a:rPr lang="ru-RU" sz="2800" dirty="0" smtClean="0"/>
              <a:t>/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445125"/>
            <a:ext cx="6400800" cy="193675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Система </a:t>
            </a:r>
            <a:r>
              <a:rPr lang="ru-RU" b="1" dirty="0" smtClean="0"/>
              <a:t>&lt;Открытое правительство&gt;</a:t>
            </a:r>
            <a:r>
              <a:rPr lang="ru-RU" dirty="0" smtClean="0"/>
              <a:t>, в рамках которой создаются новые для России механизмы взаимодействия экспертного сообщества, структур гражданского общества и органов власти.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/>
              <a:t>Цель системы</a:t>
            </a:r>
            <a:r>
              <a:rPr lang="ru-RU" dirty="0" smtClean="0"/>
              <a:t> - использование современных технологий для вовлечения в процесс сбора и анализа информации, обсуждения и выработки решений значительного количества людей, представляющих противоположные точки зрения, интересы и обладающих разным горизонтом планирования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Осенью 2012 года Санкт-Петербург включен в </a:t>
            </a:r>
            <a:r>
              <a:rPr lang="ru-RU" dirty="0" err="1" smtClean="0"/>
              <a:t>пилотный</a:t>
            </a:r>
            <a:r>
              <a:rPr lang="ru-RU" dirty="0" smtClean="0"/>
              <a:t> проект «Открытый регион»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Постановление Правительства Санкт-Петербурга №1108 от 15 октября 2012 года «О внедрении принципов и механизмов Открытого правительства в деятельность исполнительных органов государственной власти Санкт-Петербурга»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329237"/>
          </a:xfrm>
        </p:spPr>
        <p:txBody>
          <a:bodyPr rtlCol="0">
            <a:normAutofit fontScale="4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500" b="1" dirty="0" smtClean="0"/>
              <a:t>1. Открытость/прозрачность</a:t>
            </a:r>
            <a:r>
              <a:rPr lang="ru-RU" sz="4500" dirty="0" smtClean="0"/>
              <a:t> органов власти и свободный обмен информацией между государством и гражданским обществом.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500" b="1" dirty="0" smtClean="0"/>
              <a:t>2. Вовлеченность</a:t>
            </a:r>
            <a:r>
              <a:rPr lang="ru-RU" sz="4500" dirty="0" smtClean="0"/>
              <a:t> гражданского общества в развитии системы государственного управления и повышении эффективности работы органов государственной власти. Возможность гражданскому обществу контролировать органы власти.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500" b="1" dirty="0" smtClean="0"/>
              <a:t>3. Доступность/качество</a:t>
            </a:r>
            <a:r>
              <a:rPr lang="ru-RU" sz="4500" dirty="0" smtClean="0"/>
              <a:t> предоставляемых государством услуг, а также ориентацию органов власти на постоянный поиск и внедрение новых (инновационных) решений.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500" dirty="0" smtClean="0"/>
              <a:t>Реализация проекта Открытый регион будет предусматривать внедрение следующих механизмов системы Открытое правительство: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500" b="1" dirty="0" smtClean="0"/>
              <a:t>а) </a:t>
            </a:r>
            <a:r>
              <a:rPr lang="ru-RU" sz="4500" dirty="0" smtClean="0"/>
              <a:t>перезапуск или формирование общественных советов при органах исполнительной власти субъектов РФ;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500" b="1" dirty="0" smtClean="0"/>
              <a:t>б) </a:t>
            </a:r>
            <a:r>
              <a:rPr lang="ru-RU" sz="4500" dirty="0" smtClean="0"/>
              <a:t> формирование экспертных советов при руководителях субъектов РФ;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500" b="1" dirty="0" smtClean="0"/>
              <a:t>в) </a:t>
            </a:r>
            <a:r>
              <a:rPr lang="ru-RU" sz="4500" dirty="0" smtClean="0"/>
              <a:t> создание комиссий по развитию кадрового потенциала при органах исполнительной власти субъектов РФ;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500" b="1" dirty="0" smtClean="0"/>
              <a:t>г) </a:t>
            </a:r>
            <a:r>
              <a:rPr lang="ru-RU" sz="4500" dirty="0" smtClean="0"/>
              <a:t> разработка контракта эффективности органов исполнительной власти субъектов РФ;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500" b="1" dirty="0" err="1" smtClean="0"/>
              <a:t>д</a:t>
            </a:r>
            <a:r>
              <a:rPr lang="ru-RU" sz="4500" b="1" dirty="0" smtClean="0"/>
              <a:t>)</a:t>
            </a:r>
            <a:r>
              <a:rPr lang="ru-RU" sz="4500" dirty="0" smtClean="0"/>
              <a:t> внедрение стандарта информационной открытости органов исполнительной власти субъектов РФ;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500" b="1" dirty="0" smtClean="0"/>
              <a:t>е)</a:t>
            </a:r>
            <a:r>
              <a:rPr lang="ru-RU" sz="4500" dirty="0" smtClean="0"/>
              <a:t> развитие системы предоставления государственных услуг в электронном виде.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/>
              <a:t>Общественный совет как проектный центр Открытого правительства:</a:t>
            </a:r>
          </a:p>
          <a:p>
            <a:pPr>
              <a:lnSpc>
                <a:spcPct val="90000"/>
              </a:lnSpc>
              <a:buFont typeface="Arial" charset="0"/>
              <a:buAutoNum type="arabicPeriod"/>
            </a:pPr>
            <a:r>
              <a:rPr lang="ru-RU" smtClean="0"/>
              <a:t>В чем функции проектного центра</a:t>
            </a:r>
            <a:r>
              <a:rPr lang="ru-RU" smtClean="0">
                <a:latin typeface="Arial" charset="0"/>
              </a:rPr>
              <a:t>?</a:t>
            </a:r>
          </a:p>
          <a:p>
            <a:pPr>
              <a:lnSpc>
                <a:spcPct val="90000"/>
              </a:lnSpc>
              <a:buFont typeface="Arial" charset="0"/>
              <a:buAutoNum type="arabicPeriod"/>
            </a:pPr>
            <a:r>
              <a:rPr lang="ru-RU" smtClean="0"/>
              <a:t>Какие проекты будут реализовываться</a:t>
            </a:r>
            <a:r>
              <a:rPr lang="ru-RU" smtClean="0">
                <a:latin typeface="Arial" charset="0"/>
              </a:rPr>
              <a:t>?</a:t>
            </a:r>
          </a:p>
          <a:p>
            <a:pPr>
              <a:lnSpc>
                <a:spcPct val="90000"/>
              </a:lnSpc>
              <a:buFont typeface="Arial" charset="0"/>
              <a:buAutoNum type="arabicPeriod"/>
            </a:pPr>
            <a:r>
              <a:rPr lang="ru-RU" smtClean="0"/>
              <a:t>Как в этом будут задействованы существующие общественные советы</a:t>
            </a:r>
            <a:r>
              <a:rPr lang="ru-RU" smtClean="0">
                <a:latin typeface="Arial" charset="0"/>
              </a:rPr>
              <a:t>?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/>
              <a:t>(в 2010 году в Санкт-Петербурге функционировало более 60 советов при органах исполнительной власти)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315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Calibri</vt:lpstr>
      <vt:lpstr>Arial</vt:lpstr>
      <vt:lpstr>Тема Office</vt:lpstr>
      <vt:lpstr>Слайд 1</vt:lpstr>
      <vt:lpstr>«Неэффективность механизмов передачи информации, подготовки и принятия решений - это самый главный вызов для современной России. Он является ключевой угрозой для развития страны и по своей остроте едва ли не превосходит любые внешние вызовы - в том числе и потому, что делает невозможным адекватное распознавание этих вызовов, не говоря уже о своевременном реагировании на них»  http://большоеправительство.рф/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Tatiana Grin</dc:creator>
  <cp:lastModifiedBy>Yury</cp:lastModifiedBy>
  <cp:revision>27</cp:revision>
  <dcterms:created xsi:type="dcterms:W3CDTF">2012-12-12T12:18:02Z</dcterms:created>
  <dcterms:modified xsi:type="dcterms:W3CDTF">2012-12-13T18:55:30Z</dcterms:modified>
</cp:coreProperties>
</file>