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1" r:id="rId4"/>
    <p:sldId id="258" r:id="rId5"/>
    <p:sldId id="260" r:id="rId6"/>
    <p:sldId id="263" r:id="rId7"/>
    <p:sldId id="265" r:id="rId8"/>
    <p:sldId id="264" r:id="rId9"/>
    <p:sldId id="262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22.11.2013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22.11.2013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22.11.2013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22.11.2013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vk.com/chizhovgeorge" TargetMode="External"/><Relationship Id="rId2" Type="http://schemas.openxmlformats.org/officeDocument/2006/relationships/hyperlink" Target="http://www.&#1083;&#1077;&#1082;&#1090;&#1086;&#1088;&#1080;&#1103;.&#1088;&#1092;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404664"/>
            <a:ext cx="7772400" cy="3168352"/>
          </a:xfrm>
        </p:spPr>
        <p:txBody>
          <a:bodyPr>
            <a:normAutofit/>
          </a:bodyPr>
          <a:lstStyle/>
          <a:p>
            <a:r>
              <a:rPr lang="ru-RU" sz="6600" dirty="0" smtClean="0"/>
              <a:t>Деньги</a:t>
            </a:r>
            <a:br>
              <a:rPr lang="ru-RU" sz="6600" dirty="0" smtClean="0"/>
            </a:br>
            <a:r>
              <a:rPr lang="ru-RU" dirty="0" smtClean="0"/>
              <a:t>Средство, а не цель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00628" y="3284984"/>
            <a:ext cx="2771772" cy="2376264"/>
          </a:xfrm>
        </p:spPr>
        <p:txBody>
          <a:bodyPr>
            <a:normAutofit/>
          </a:bodyPr>
          <a:lstStyle/>
          <a:p>
            <a:r>
              <a:rPr lang="ru-RU" dirty="0" smtClean="0"/>
              <a:t>Зачем? </a:t>
            </a:r>
          </a:p>
          <a:p>
            <a:r>
              <a:rPr lang="ru-RU" dirty="0" smtClean="0"/>
              <a:t>Сколько? </a:t>
            </a:r>
          </a:p>
          <a:p>
            <a:r>
              <a:rPr lang="ru-RU" dirty="0" smtClean="0"/>
              <a:t>Откуда?</a:t>
            </a:r>
          </a:p>
          <a:p>
            <a:r>
              <a:rPr lang="ru-RU" dirty="0" smtClean="0"/>
              <a:t>Как?</a:t>
            </a:r>
            <a:endParaRPr lang="ru-RU" dirty="0"/>
          </a:p>
        </p:txBody>
      </p:sp>
      <p:pic>
        <p:nvPicPr>
          <p:cNvPr id="4" name="Рисунок 3" descr="70585-182273-nosepickerjpg-620x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71604" y="2857496"/>
            <a:ext cx="2906078" cy="290607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428604"/>
            <a:ext cx="8072494" cy="3514142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ru-RU" sz="4600" dirty="0" smtClean="0"/>
              <a:t>1. </a:t>
            </a:r>
            <a:r>
              <a:rPr lang="ru-RU" sz="4600" b="1" u="sng" dirty="0" smtClean="0"/>
              <a:t>Что такое деньги и откуда их брать</a:t>
            </a:r>
          </a:p>
          <a:p>
            <a:pPr>
              <a:buNone/>
            </a:pPr>
            <a:endParaRPr lang="ru-RU" sz="1800" dirty="0" smtClean="0"/>
          </a:p>
          <a:p>
            <a:pPr>
              <a:buNone/>
            </a:pPr>
            <a:endParaRPr lang="ru-RU" sz="1800" dirty="0" smtClean="0"/>
          </a:p>
          <a:p>
            <a:pPr>
              <a:buNone/>
            </a:pPr>
            <a:endParaRPr lang="ru-RU" sz="1800" dirty="0" smtClean="0"/>
          </a:p>
          <a:p>
            <a:pPr>
              <a:buNone/>
            </a:pPr>
            <a:r>
              <a:rPr lang="ru-RU" sz="4600" dirty="0" smtClean="0"/>
              <a:t>2. </a:t>
            </a:r>
            <a:r>
              <a:rPr lang="ru-RU" sz="4600" b="1" u="sng" dirty="0" smtClean="0"/>
              <a:t>Как учитывать деньги в личной жизни</a:t>
            </a:r>
            <a:r>
              <a:rPr lang="ru-RU" sz="4600" dirty="0" smtClean="0"/>
              <a:t/>
            </a:r>
            <a:br>
              <a:rPr lang="ru-RU" sz="4600" dirty="0" smtClean="0"/>
            </a:br>
            <a:r>
              <a:rPr lang="ru-RU" sz="4600" dirty="0" smtClean="0"/>
              <a:t>- личные финансовые ожидания</a:t>
            </a:r>
            <a:br>
              <a:rPr lang="ru-RU" sz="4600" dirty="0" smtClean="0"/>
            </a:br>
            <a:r>
              <a:rPr lang="ru-RU" sz="4600" dirty="0" smtClean="0"/>
              <a:t>- личный финансовый план</a:t>
            </a:r>
            <a:br>
              <a:rPr lang="ru-RU" sz="4600" dirty="0" smtClean="0"/>
            </a:br>
            <a:r>
              <a:rPr lang="ru-RU" sz="4600" dirty="0" smtClean="0"/>
              <a:t>- личный бюджет</a:t>
            </a:r>
          </a:p>
          <a:p>
            <a:pPr>
              <a:buNone/>
            </a:pPr>
            <a:endParaRPr lang="ru-RU" sz="1600" dirty="0" smtClean="0"/>
          </a:p>
          <a:p>
            <a:pPr>
              <a:buNone/>
            </a:pPr>
            <a:r>
              <a:rPr lang="ru-RU" sz="4600" dirty="0" smtClean="0"/>
              <a:t>3. </a:t>
            </a:r>
            <a:r>
              <a:rPr lang="ru-RU" sz="4600" b="1" u="sng" dirty="0" smtClean="0"/>
              <a:t>Как связать личные финансы и финансы предприятия</a:t>
            </a:r>
          </a:p>
          <a:p>
            <a:pPr>
              <a:buNone/>
            </a:pPr>
            <a:endParaRPr lang="ru-RU" sz="1600" dirty="0" smtClean="0"/>
          </a:p>
        </p:txBody>
      </p:sp>
      <p:pic>
        <p:nvPicPr>
          <p:cNvPr id="5" name="Рисунок 4" descr="A11-20_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00430" y="3786190"/>
            <a:ext cx="4723612" cy="265285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Учет  финансовых событий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6400816" cy="4329129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/>
              <a:t>Физический учет – деятельность предприятия во времени (каждое событие фиксируем как факт)</a:t>
            </a:r>
          </a:p>
          <a:p>
            <a:r>
              <a:rPr lang="ru-RU" dirty="0" smtClean="0"/>
              <a:t>Экономический (смотрим какие последствия имеет данное событие, каково соотношение оборота и затрат)</a:t>
            </a:r>
          </a:p>
          <a:p>
            <a:r>
              <a:rPr lang="ru-RU" dirty="0" smtClean="0"/>
              <a:t>Финансовый (считаем деньги, не думая о пользе события, только цифры)</a:t>
            </a:r>
            <a:endParaRPr lang="ru-RU" dirty="0"/>
          </a:p>
        </p:txBody>
      </p:sp>
      <p:pic>
        <p:nvPicPr>
          <p:cNvPr id="4" name="Рисунок 3" descr="Solving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215074" y="2428868"/>
            <a:ext cx="2641206" cy="175845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976664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b="1" u="sng" dirty="0" smtClean="0"/>
              <a:t>Поиск  и учет денег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- собственная прибыль</a:t>
            </a:r>
          </a:p>
          <a:p>
            <a:pPr>
              <a:buNone/>
            </a:pPr>
            <a:r>
              <a:rPr lang="ru-RU" dirty="0" smtClean="0"/>
              <a:t>    - инвесторы</a:t>
            </a:r>
            <a:br>
              <a:rPr lang="ru-RU" dirty="0" smtClean="0"/>
            </a:br>
            <a:r>
              <a:rPr lang="ru-RU" dirty="0" smtClean="0"/>
              <a:t>- спонсоры</a:t>
            </a:r>
            <a:br>
              <a:rPr lang="ru-RU" dirty="0" smtClean="0"/>
            </a:br>
            <a:r>
              <a:rPr lang="ru-RU" dirty="0" smtClean="0"/>
              <a:t>- гранты, субсидии</a:t>
            </a:r>
          </a:p>
          <a:p>
            <a:pPr>
              <a:buNone/>
            </a:pPr>
            <a:endParaRPr lang="ru-RU" sz="1100" dirty="0" smtClean="0"/>
          </a:p>
          <a:p>
            <a:pPr>
              <a:buNone/>
            </a:pPr>
            <a:r>
              <a:rPr lang="ru-RU" b="1" u="sng" dirty="0" smtClean="0"/>
              <a:t>Отчетность на предприятии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- операционные расходы</a:t>
            </a:r>
            <a:br>
              <a:rPr lang="ru-RU" dirty="0" smtClean="0"/>
            </a:br>
            <a:r>
              <a:rPr lang="ru-RU" dirty="0" smtClean="0"/>
              <a:t>- стратегия развития предприятия с учетом финансирования</a:t>
            </a:r>
          </a:p>
          <a:p>
            <a:pPr>
              <a:buNone/>
            </a:pPr>
            <a:r>
              <a:rPr lang="ru-RU" b="1" u="sng" dirty="0" smtClean="0"/>
              <a:t>Отчетность предприятия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- баланс</a:t>
            </a:r>
            <a:br>
              <a:rPr lang="ru-RU" dirty="0" smtClean="0"/>
            </a:br>
            <a:r>
              <a:rPr lang="ru-RU" dirty="0" smtClean="0"/>
              <a:t>- отчет о прибылях и убытках</a:t>
            </a:r>
            <a:br>
              <a:rPr lang="ru-RU" dirty="0" smtClean="0"/>
            </a:br>
            <a:r>
              <a:rPr lang="ru-RU" dirty="0" smtClean="0"/>
              <a:t>- отчет о движении денежных средств</a:t>
            </a:r>
            <a:br>
              <a:rPr lang="ru-RU" dirty="0" smtClean="0"/>
            </a:br>
            <a:r>
              <a:rPr lang="ru-RU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- учет рисков проекта (NPL, IRR)</a:t>
            </a:r>
          </a:p>
          <a:p>
            <a:pPr>
              <a:buNone/>
            </a:pPr>
            <a:endParaRPr lang="ru-RU" sz="1200" dirty="0" smtClean="0"/>
          </a:p>
          <a:p>
            <a:endParaRPr lang="ru-RU" dirty="0"/>
          </a:p>
        </p:txBody>
      </p:sp>
      <p:pic>
        <p:nvPicPr>
          <p:cNvPr id="4" name="Рисунок 3" descr="12826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00694" y="857232"/>
            <a:ext cx="3212077" cy="214314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214422"/>
            <a:ext cx="7176290" cy="5093758"/>
          </a:xfrm>
        </p:spPr>
        <p:txBody>
          <a:bodyPr>
            <a:normAutofit fontScale="92500" lnSpcReduction="20000"/>
          </a:bodyPr>
          <a:lstStyle/>
          <a:p>
            <a:r>
              <a:rPr lang="ru-RU" sz="4000" b="1" u="sng" dirty="0" smtClean="0"/>
              <a:t>БАЛАНС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Сколько стоит ваш</a:t>
            </a:r>
            <a:r>
              <a:rPr lang="en-US" dirty="0" smtClean="0"/>
              <a:t> </a:t>
            </a:r>
            <a:r>
              <a:rPr lang="ru-RU" dirty="0" smtClean="0"/>
              <a:t>проект</a:t>
            </a:r>
          </a:p>
          <a:p>
            <a:endParaRPr lang="ru-RU" dirty="0" smtClean="0"/>
          </a:p>
          <a:p>
            <a:r>
              <a:rPr lang="ru-RU" sz="4000" b="1" u="sng" dirty="0" smtClean="0"/>
              <a:t>Отчёт о движении денежных средств (ОДДС или </a:t>
            </a:r>
            <a:r>
              <a:rPr lang="en-US" sz="4000" b="1" u="sng" dirty="0" err="1" smtClean="0"/>
              <a:t>CashFlow</a:t>
            </a:r>
            <a:r>
              <a:rPr lang="ru-RU" sz="4000" b="1" u="sng" dirty="0" smtClean="0"/>
              <a:t>)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Что сейчас в кассе</a:t>
            </a:r>
          </a:p>
          <a:p>
            <a:endParaRPr lang="ru-RU" dirty="0" smtClean="0"/>
          </a:p>
          <a:p>
            <a:r>
              <a:rPr lang="ru-RU" sz="4000" b="1" u="sng" dirty="0" smtClean="0"/>
              <a:t>Отчёт о Прибыли и Убытках </a:t>
            </a:r>
            <a:br>
              <a:rPr lang="ru-RU" sz="4000" b="1" u="sng" dirty="0" smtClean="0"/>
            </a:br>
            <a:r>
              <a:rPr lang="ru-RU" sz="4000" b="1" u="sng" dirty="0" smtClean="0"/>
              <a:t>(</a:t>
            </a:r>
            <a:r>
              <a:rPr lang="en-US" sz="4000" b="1" u="sng" dirty="0" smtClean="0"/>
              <a:t>Profit and Loss</a:t>
            </a:r>
            <a:r>
              <a:rPr lang="ru-RU" sz="4000" b="1" u="sng" dirty="0" smtClean="0"/>
              <a:t> </a:t>
            </a:r>
            <a:r>
              <a:rPr lang="en-US" sz="4000" b="1" u="sng" dirty="0" smtClean="0"/>
              <a:t>Statement</a:t>
            </a:r>
            <a:r>
              <a:rPr lang="en-US" sz="4000" u="sng" dirty="0" smtClean="0"/>
              <a:t> (</a:t>
            </a:r>
            <a:r>
              <a:rPr lang="en-US" sz="4000" b="1" u="sng" dirty="0" smtClean="0"/>
              <a:t>P&amp;L</a:t>
            </a:r>
            <a:r>
              <a:rPr lang="en-US" sz="4000" u="sng" dirty="0" smtClean="0"/>
              <a:t>)</a:t>
            </a:r>
            <a:r>
              <a:rPr lang="en-US" sz="4000" b="1" u="sng" dirty="0" smtClean="0"/>
              <a:t>)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Что мы заработали</a:t>
            </a:r>
            <a:endParaRPr lang="ru-RU" dirty="0"/>
          </a:p>
        </p:txBody>
      </p:sp>
      <p:pic>
        <p:nvPicPr>
          <p:cNvPr id="4" name="Рисунок 3" descr="4_img_2_19554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15008" y="500042"/>
            <a:ext cx="2666997" cy="200024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Взаимодействие денежных потоков внутри проекта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1"/>
            <a:ext cx="5043494" cy="4757757"/>
          </a:xfrm>
        </p:spPr>
        <p:txBody>
          <a:bodyPr>
            <a:normAutofit fontScale="70000" lnSpcReduction="20000"/>
          </a:bodyPr>
          <a:lstStyle/>
          <a:p>
            <a:r>
              <a:rPr lang="ru-RU" dirty="0" smtClean="0"/>
              <a:t>НКО – </a:t>
            </a:r>
            <a:r>
              <a:rPr lang="ru-RU" b="1" dirty="0" smtClean="0"/>
              <a:t>уставная деятельность </a:t>
            </a:r>
            <a:r>
              <a:rPr lang="ru-RU" dirty="0" smtClean="0"/>
              <a:t>(смотри коды ОКВЭД) – УСН, доходы минус расходы</a:t>
            </a:r>
          </a:p>
          <a:p>
            <a:r>
              <a:rPr lang="ru-RU" dirty="0" smtClean="0"/>
              <a:t>ООО (коммерческая структура) –  </a:t>
            </a:r>
            <a:r>
              <a:rPr lang="ru-RU" b="1" dirty="0" smtClean="0"/>
              <a:t>вся обеспечивающая деятельность </a:t>
            </a:r>
            <a:r>
              <a:rPr lang="ru-RU" dirty="0" smtClean="0"/>
              <a:t>(питание, продажа товаров и услуг, предоставление помещений, организация мероприятий) - УСН, доходы</a:t>
            </a:r>
          </a:p>
          <a:p>
            <a:r>
              <a:rPr lang="ru-RU" dirty="0" smtClean="0"/>
              <a:t>ИП – коммерческая деятельность, приносящая </a:t>
            </a:r>
            <a:r>
              <a:rPr lang="ru-RU" b="1" dirty="0" smtClean="0"/>
              <a:t>наибольший приток денег</a:t>
            </a:r>
            <a:r>
              <a:rPr lang="ru-RU" dirty="0" smtClean="0"/>
              <a:t> – вмененный доход</a:t>
            </a:r>
          </a:p>
          <a:p>
            <a:r>
              <a:rPr lang="ru-RU" dirty="0" smtClean="0"/>
              <a:t>Сторонние организации – </a:t>
            </a:r>
            <a:r>
              <a:rPr lang="ru-RU" dirty="0" err="1" smtClean="0"/>
              <a:t>аутсорсинг</a:t>
            </a:r>
            <a:r>
              <a:rPr lang="ru-RU" dirty="0" smtClean="0"/>
              <a:t> – </a:t>
            </a:r>
            <a:r>
              <a:rPr lang="ru-RU" b="1" dirty="0" smtClean="0"/>
              <a:t>внешнее обслуживание </a:t>
            </a:r>
            <a:r>
              <a:rPr lang="ru-RU" dirty="0" smtClean="0"/>
              <a:t>(</a:t>
            </a:r>
            <a:r>
              <a:rPr lang="en-US" dirty="0" smtClean="0"/>
              <a:t>IT-</a:t>
            </a:r>
            <a:r>
              <a:rPr lang="ru-RU" dirty="0" smtClean="0"/>
              <a:t>сервис, юридическое и бухгалтерское обслуживание)</a:t>
            </a:r>
            <a:endParaRPr lang="ru-RU" dirty="0"/>
          </a:p>
        </p:txBody>
      </p:sp>
      <p:pic>
        <p:nvPicPr>
          <p:cNvPr id="4" name="Рисунок 3" descr="Слон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57818" y="2571744"/>
            <a:ext cx="3500430" cy="246621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Пример на основе театра «КУКЛЫ»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6615130" cy="4829196"/>
          </a:xfrm>
        </p:spPr>
        <p:txBody>
          <a:bodyPr>
            <a:normAutofit fontScale="85000" lnSpcReduction="10000"/>
          </a:bodyPr>
          <a:lstStyle/>
          <a:p>
            <a:r>
              <a:rPr lang="ru-RU" dirty="0" smtClean="0"/>
              <a:t>Театральное общественное учреждение – УСН «Доходы минус расходы» – участие в грантах, получение субсидий, </a:t>
            </a:r>
            <a:r>
              <a:rPr lang="ru-RU" dirty="0" err="1" smtClean="0"/>
              <a:t>краундфандинг</a:t>
            </a:r>
            <a:r>
              <a:rPr lang="ru-RU" dirty="0" smtClean="0"/>
              <a:t>, создание спектаклей.</a:t>
            </a:r>
          </a:p>
          <a:p>
            <a:r>
              <a:rPr lang="ru-RU" dirty="0" smtClean="0"/>
              <a:t>ИП – продажа билетов на спектакли</a:t>
            </a:r>
          </a:p>
          <a:p>
            <a:r>
              <a:rPr lang="ru-RU" dirty="0" smtClean="0"/>
              <a:t>ООО «Бренд» – УСН «доходы» - организация питания в буфете театра, выездное питание, </a:t>
            </a:r>
            <a:r>
              <a:rPr lang="ru-RU" dirty="0" err="1" smtClean="0"/>
              <a:t>найм</a:t>
            </a:r>
            <a:r>
              <a:rPr lang="ru-RU" dirty="0" smtClean="0"/>
              <a:t> персонала и аренда зала при проведении мероприятий, организация праздников и дней рождений, продажа сувениров и книг, проведение конкурсов</a:t>
            </a:r>
            <a:endParaRPr lang="ru-RU" dirty="0"/>
          </a:p>
        </p:txBody>
      </p:sp>
      <p:pic>
        <p:nvPicPr>
          <p:cNvPr id="4" name="Рисунок 3" descr="Ty1ezPcwVso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572264" y="3071810"/>
            <a:ext cx="2327346" cy="2009981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ВЫВОДЫ: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401080" cy="4525963"/>
          </a:xfrm>
        </p:spPr>
        <p:txBody>
          <a:bodyPr/>
          <a:lstStyle/>
          <a:p>
            <a:r>
              <a:rPr lang="ru-RU" dirty="0" smtClean="0"/>
              <a:t>Финансовая грамотность руководителей НКО</a:t>
            </a:r>
          </a:p>
          <a:p>
            <a:r>
              <a:rPr lang="ru-RU" dirty="0" smtClean="0"/>
              <a:t>Сочетание учетов в трех направлениях</a:t>
            </a:r>
          </a:p>
          <a:p>
            <a:r>
              <a:rPr lang="ru-RU" dirty="0" smtClean="0"/>
              <a:t>Непрерывный анализ денежного потока</a:t>
            </a:r>
          </a:p>
          <a:p>
            <a:endParaRPr lang="ru-RU" dirty="0"/>
          </a:p>
        </p:txBody>
      </p:sp>
      <p:pic>
        <p:nvPicPr>
          <p:cNvPr id="4" name="Рисунок 3" descr="vpA1TbnxckQ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4942" y="3553692"/>
            <a:ext cx="3375519" cy="287226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Спасибо за внимание!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40108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Чижов Георгий, тел 8-961-810-2747</a:t>
            </a:r>
          </a:p>
          <a:p>
            <a:pPr>
              <a:buNone/>
            </a:pPr>
            <a:r>
              <a:rPr lang="en-US" dirty="0" smtClean="0">
                <a:hlinkClick r:id="rId2"/>
              </a:rPr>
              <a:t>www.</a:t>
            </a:r>
            <a:r>
              <a:rPr lang="ru-RU" dirty="0" err="1" smtClean="0">
                <a:hlinkClick r:id="rId2"/>
              </a:rPr>
              <a:t>лектория.рф</a:t>
            </a:r>
            <a:endParaRPr lang="ru-RU" dirty="0" smtClean="0"/>
          </a:p>
          <a:p>
            <a:pPr>
              <a:buNone/>
            </a:pPr>
            <a:r>
              <a:rPr lang="en-US" dirty="0" smtClean="0">
                <a:hlinkClick r:id="rId3"/>
              </a:rPr>
              <a:t>http://vk.com/chizhovgeorge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Школа финансовой грамотности</a:t>
            </a:r>
          </a:p>
          <a:p>
            <a:pPr>
              <a:buNone/>
            </a:pPr>
            <a:r>
              <a:rPr lang="ru-RU" dirty="0" smtClean="0"/>
              <a:t> «Тим </a:t>
            </a:r>
            <a:r>
              <a:rPr lang="ru-RU" dirty="0" err="1" smtClean="0"/>
              <a:t>Таллер</a:t>
            </a:r>
            <a:r>
              <a:rPr lang="ru-RU" dirty="0" smtClean="0"/>
              <a:t>»</a:t>
            </a:r>
          </a:p>
          <a:p>
            <a:pPr>
              <a:buNone/>
            </a:pPr>
            <a:endParaRPr lang="ru-RU" sz="2000" dirty="0" smtClean="0"/>
          </a:p>
          <a:p>
            <a:pPr>
              <a:buNone/>
            </a:pPr>
            <a:r>
              <a:rPr lang="ru-RU" sz="2000" dirty="0" smtClean="0"/>
              <a:t>Частное образовательное учреждение дополнительного</a:t>
            </a:r>
          </a:p>
          <a:p>
            <a:pPr>
              <a:buNone/>
            </a:pPr>
            <a:r>
              <a:rPr lang="ru-RU" sz="2000" dirty="0" smtClean="0"/>
              <a:t> профессионального и дополнительного образования</a:t>
            </a:r>
          </a:p>
          <a:p>
            <a:pPr>
              <a:buNone/>
            </a:pPr>
            <a:r>
              <a:rPr lang="ru-RU" sz="2000" dirty="0" smtClean="0"/>
              <a:t>«Играя развиваем»</a:t>
            </a:r>
            <a:endParaRPr lang="ru-RU" dirty="0" smtClean="0"/>
          </a:p>
          <a:p>
            <a:endParaRPr lang="ru-RU" dirty="0"/>
          </a:p>
        </p:txBody>
      </p:sp>
      <p:pic>
        <p:nvPicPr>
          <p:cNvPr id="5" name="Рисунок 4" descr="896fc47642c8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10657" y="3929066"/>
            <a:ext cx="2833343" cy="267702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793</TotalTime>
  <Words>276</Words>
  <Application>Microsoft Office PowerPoint</Application>
  <PresentationFormat>Экран (4:3)</PresentationFormat>
  <Paragraphs>49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Деньги Средство, а не цель</vt:lpstr>
      <vt:lpstr>Слайд 2</vt:lpstr>
      <vt:lpstr>Учет  финансовых событий</vt:lpstr>
      <vt:lpstr>Слайд 4</vt:lpstr>
      <vt:lpstr>Слайд 5</vt:lpstr>
      <vt:lpstr>Взаимодействие денежных потоков внутри проекта</vt:lpstr>
      <vt:lpstr>Пример на основе театра «КУКЛЫ»</vt:lpstr>
      <vt:lpstr>ВЫВОДЫ:</vt:lpstr>
      <vt:lpstr>Спасибо за внимание!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Деньги Средство, а не цель</dc:title>
  <dc:creator>Natalia</dc:creator>
  <cp:lastModifiedBy>Георгий</cp:lastModifiedBy>
  <cp:revision>31</cp:revision>
  <dcterms:created xsi:type="dcterms:W3CDTF">2013-04-07T17:41:04Z</dcterms:created>
  <dcterms:modified xsi:type="dcterms:W3CDTF">2013-11-22T11:18:58Z</dcterms:modified>
</cp:coreProperties>
</file>