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528" r:id="rId2"/>
    <p:sldId id="617" r:id="rId3"/>
    <p:sldId id="644" r:id="rId4"/>
    <p:sldId id="619" r:id="rId5"/>
    <p:sldId id="620" r:id="rId6"/>
    <p:sldId id="621" r:id="rId7"/>
    <p:sldId id="623" r:id="rId8"/>
    <p:sldId id="624" r:id="rId9"/>
    <p:sldId id="627" r:id="rId10"/>
    <p:sldId id="664" r:id="rId11"/>
    <p:sldId id="633" r:id="rId12"/>
    <p:sldId id="666" r:id="rId13"/>
    <p:sldId id="630" r:id="rId14"/>
    <p:sldId id="507" r:id="rId15"/>
    <p:sldId id="634" r:id="rId16"/>
    <p:sldId id="636" r:id="rId17"/>
    <p:sldId id="641" r:id="rId18"/>
    <p:sldId id="667" r:id="rId19"/>
    <p:sldId id="668" r:id="rId20"/>
    <p:sldId id="669" r:id="rId21"/>
    <p:sldId id="65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B7B7FF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80" autoAdjust="0"/>
    <p:restoredTop sz="94667" autoAdjust="0"/>
  </p:normalViewPr>
  <p:slideViewPr>
    <p:cSldViewPr>
      <p:cViewPr varScale="1">
        <p:scale>
          <a:sx n="80" d="100"/>
          <a:sy n="80" d="100"/>
        </p:scale>
        <p:origin x="-9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4\&#1053;&#1050;&#1054;%20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4\&#1053;&#1050;&#1054;%20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0\&#1052;&#1077;&#1088;&#1089;&#1080;&#1103;&#1085;&#1086;&#1074;&#1072;%20&#1085;&#1072;%2025%20&#1089;&#1077;&#1085;&#1090;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4\&#1053;&#1050;&#1054;%202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4\&#1053;&#1050;&#1054;%202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6;&#1040;&#1041;&#1054;&#1058;&#1040;\!&#1057;&#1086;&#1094;&#1080;&#1086;&#1083;&#1086;&#1075;&#1080;&#1095;&#1077;&#1089;&#1082;&#1080;&#1077;%20&#1080;&#1089;&#1089;&#1083;&#1077;&#1076;&#1086;&#1074;&#1072;&#1085;&#1080;&#1103;\&#1055;&#1088;&#1077;&#1079;&#1077;&#1085;&#1090;&#1072;&#1094;&#1080;&#1103;%2014\&#1053;&#1050;&#1054;%202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1404896106736658"/>
          <c:y val="0.15144776396733137"/>
          <c:w val="0.67426181102362481"/>
          <c:h val="0.64529595838751586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plastic">
              <a:bevelT/>
            </a:sp3d>
          </c:spPr>
          <c:explosion val="10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1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2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3"/>
            <c:spPr>
              <a:solidFill>
                <a:srgbClr val="FF9999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4"/>
            <c:spPr>
              <a:solidFill>
                <a:srgbClr val="FF3399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5"/>
            <c:spPr>
              <a:solidFill>
                <a:srgbClr val="66FF33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Lbls>
            <c:dLbl>
              <c:idx val="0"/>
              <c:layout>
                <c:manualLayout>
                  <c:x val="-8.9858048993876699E-2"/>
                  <c:y val="-3.1648869514760813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4.4695639885237129E-2"/>
                  <c:y val="-3.0509554486987506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3.455249343832021E-2"/>
                  <c:y val="-1.0178959699311986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3.8786706603524262E-2"/>
                  <c:y val="2.4033251466255904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4.0638560804899387E-2"/>
                  <c:y val="4.0399442144762793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-6.9989462002749511E-2"/>
                  <c:y val="-1.4462427367928165E-2"/>
                </c:manualLayout>
              </c:layout>
              <c:showCatName val="1"/>
              <c:showPercent val="1"/>
            </c:dLbl>
            <c:dLbl>
              <c:idx val="6"/>
              <c:layout>
                <c:manualLayout>
                  <c:x val="-2.7408355205599436E-2"/>
                  <c:y val="-1.064665147834898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18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НКО3!$B$125:$B$131</c:f>
              <c:strCache>
                <c:ptCount val="7"/>
                <c:pt idx="0">
                  <c:v>Никто не смог бы</c:v>
                </c:pt>
                <c:pt idx="1">
                  <c:v>До 25 процентов</c:v>
                </c:pt>
                <c:pt idx="2">
                  <c:v>От 26 до 50 процентов</c:v>
                </c:pt>
                <c:pt idx="3">
                  <c:v>От 51 до 75 процентов</c:v>
                </c:pt>
                <c:pt idx="4">
                  <c:v>76 процентов и выше, но не все</c:v>
                </c:pt>
                <c:pt idx="5">
                  <c:v>Все смогли бы найти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НКО3!$C$125:$C$131</c:f>
              <c:numCache>
                <c:formatCode>#,##0.0</c:formatCode>
                <c:ptCount val="7"/>
                <c:pt idx="0">
                  <c:v>14.41578148710167</c:v>
                </c:pt>
                <c:pt idx="1">
                  <c:v>17.602427921092591</c:v>
                </c:pt>
                <c:pt idx="2">
                  <c:v>14.41578148710167</c:v>
                </c:pt>
                <c:pt idx="3">
                  <c:v>7.5872534142640591</c:v>
                </c:pt>
                <c:pt idx="4">
                  <c:v>4.2488619119878734</c:v>
                </c:pt>
                <c:pt idx="5">
                  <c:v>23.065250379362588</c:v>
                </c:pt>
                <c:pt idx="6">
                  <c:v>18.664643399089528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20298961067366578"/>
          <c:y val="0.15622358870876121"/>
          <c:w val="0.55759514435695456"/>
          <c:h val="0.5321338550827385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plastic">
              <a:bevelT/>
            </a:sp3d>
          </c:spPr>
          <c:explosion val="10"/>
          <c:dPt>
            <c:idx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1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2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3"/>
            <c:spPr>
              <a:solidFill>
                <a:srgbClr val="9933FF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4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5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Lbls>
            <c:dLbl>
              <c:idx val="0"/>
              <c:layout>
                <c:manualLayout>
                  <c:x val="1.9864173228346545E-2"/>
                  <c:y val="-3.48748574051604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4.4695639885237247E-2"/>
                  <c:y val="-3.0509554486987493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2.9336395450568691E-2"/>
                  <c:y val="7.6389930418271847E-4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8.9928268066750035E-3"/>
                  <c:y val="3.5496533733158581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3.0546041119860042E-2"/>
                  <c:y val="-4.0402310604511424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3.884162960238103E-2"/>
                  <c:y val="0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18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НКО3!$B$167:$B$172</c:f>
              <c:strCache>
                <c:ptCount val="6"/>
                <c:pt idx="0">
                  <c:v>Не используют труд добровольцев</c:v>
                </c:pt>
                <c:pt idx="1">
                  <c:v>1-9 чел.</c:v>
                </c:pt>
                <c:pt idx="2">
                  <c:v>10-19 чел.</c:v>
                </c:pt>
                <c:pt idx="3">
                  <c:v>20-49 чел.</c:v>
                </c:pt>
                <c:pt idx="4">
                  <c:v>50 чел. и более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НКО3!$C$167:$C$172</c:f>
              <c:numCache>
                <c:formatCode>#,##0.0</c:formatCode>
                <c:ptCount val="6"/>
                <c:pt idx="0">
                  <c:v>24.224806201550386</c:v>
                </c:pt>
                <c:pt idx="1">
                  <c:v>26.937984496124031</c:v>
                </c:pt>
                <c:pt idx="2">
                  <c:v>18.798449612403001</c:v>
                </c:pt>
                <c:pt idx="3">
                  <c:v>13.953488372093059</c:v>
                </c:pt>
                <c:pt idx="4">
                  <c:v>13.372093023255816</c:v>
                </c:pt>
                <c:pt idx="5">
                  <c:v>2.7131782945736433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813542400613059"/>
          <c:y val="2.9810298102981032E-2"/>
          <c:w val="0.48592071303587686"/>
          <c:h val="0.86586423465665763"/>
        </c:manualLayout>
      </c:layout>
      <c:barChart>
        <c:barDir val="bar"/>
        <c:grouping val="clustered"/>
        <c:ser>
          <c:idx val="0"/>
          <c:order val="0"/>
          <c:tx>
            <c:strRef>
              <c:f>Sheet1!$B$4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lang="en-US" sz="1200"/>
                </a:pPr>
                <a:endParaRPr lang="ru-RU"/>
              </a:p>
            </c:txPr>
            <c:dLblPos val="outEnd"/>
            <c:showVal val="1"/>
          </c:dLbls>
          <c:cat>
            <c:strRef>
              <c:f>Sheet1!$A$5:$A$19</c:f>
              <c:strCache>
                <c:ptCount val="15"/>
                <c:pt idx="0">
                  <c:v>Другое</c:v>
                </c:pt>
                <c:pt idx="1">
                  <c:v>Нет проблем</c:v>
                </c:pt>
                <c:pt idx="2">
                  <c:v>Затрудняюсь ответить</c:v>
                </c:pt>
                <c:pt idx="3">
                  <c:v>Нехватка знаний и умений у сотрудников организации</c:v>
                </c:pt>
                <c:pt idx="4">
                  <c:v>Отсутствие интереса со стороны населения</c:v>
                </c:pt>
                <c:pt idx="5">
                  <c:v>Нехватка специалистов для работы в организации</c:v>
                </c:pt>
                <c:pt idx="6">
                  <c:v>Недостаток энтузиазма</c:v>
                </c:pt>
                <c:pt idx="7">
                  <c:v>Нехватка рекламы деятельности организации</c:v>
                </c:pt>
                <c:pt idx="8">
                  <c:v>Нехватка транспортных средств</c:v>
                </c:pt>
                <c:pt idx="9">
                  <c:v>Препятствия, связанные с несовершенством российского законодательства</c:v>
                </c:pt>
                <c:pt idx="10">
                  <c:v>Отсутствие интереса со стороны региональных властей</c:v>
                </c:pt>
                <c:pt idx="11">
                  <c:v>Проблемы с помещением</c:v>
                </c:pt>
                <c:pt idx="12">
                  <c:v>Отсутствие интереса со стороны местных властей</c:v>
                </c:pt>
                <c:pt idx="13">
                  <c:v>Отсутствие поддержки, интереса со стороны возможных спонсоров, бизнес-структур</c:v>
                </c:pt>
                <c:pt idx="14">
                  <c:v>Недостаток денег, материальных средств</c:v>
                </c:pt>
              </c:strCache>
            </c:strRef>
          </c:cat>
          <c:val>
            <c:numRef>
              <c:f>Sheet1!$B$5:$B$19</c:f>
              <c:numCache>
                <c:formatCode>General</c:formatCode>
                <c:ptCount val="15"/>
                <c:pt idx="0">
                  <c:v>2</c:v>
                </c:pt>
                <c:pt idx="1">
                  <c:v>6</c:v>
                </c:pt>
                <c:pt idx="2">
                  <c:v>2</c:v>
                </c:pt>
                <c:pt idx="3">
                  <c:v>4</c:v>
                </c:pt>
                <c:pt idx="4">
                  <c:v>11</c:v>
                </c:pt>
                <c:pt idx="5">
                  <c:v>11</c:v>
                </c:pt>
                <c:pt idx="6">
                  <c:v>12</c:v>
                </c:pt>
                <c:pt idx="7">
                  <c:v>12</c:v>
                </c:pt>
                <c:pt idx="8">
                  <c:v>15</c:v>
                </c:pt>
                <c:pt idx="9">
                  <c:v>16</c:v>
                </c:pt>
                <c:pt idx="10">
                  <c:v>23</c:v>
                </c:pt>
                <c:pt idx="11">
                  <c:v>23</c:v>
                </c:pt>
                <c:pt idx="12">
                  <c:v>32</c:v>
                </c:pt>
                <c:pt idx="13">
                  <c:v>37</c:v>
                </c:pt>
                <c:pt idx="14">
                  <c:v>64</c:v>
                </c:pt>
              </c:numCache>
            </c:numRef>
          </c:val>
        </c:ser>
        <c:ser>
          <c:idx val="1"/>
          <c:order val="1"/>
          <c:tx>
            <c:strRef>
              <c:f>Sheet1!$C$4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lang="en-US" sz="1200"/>
                </a:pPr>
                <a:endParaRPr lang="ru-RU"/>
              </a:p>
            </c:txPr>
            <c:dLblPos val="outEnd"/>
            <c:showVal val="1"/>
          </c:dLbls>
          <c:cat>
            <c:strRef>
              <c:f>Sheet1!$A$5:$A$19</c:f>
              <c:strCache>
                <c:ptCount val="15"/>
                <c:pt idx="0">
                  <c:v>Другое</c:v>
                </c:pt>
                <c:pt idx="1">
                  <c:v>Нет проблем</c:v>
                </c:pt>
                <c:pt idx="2">
                  <c:v>Затрудняюсь ответить</c:v>
                </c:pt>
                <c:pt idx="3">
                  <c:v>Нехватка знаний и умений у сотрудников организации</c:v>
                </c:pt>
                <c:pt idx="4">
                  <c:v>Отсутствие интереса со стороны населения</c:v>
                </c:pt>
                <c:pt idx="5">
                  <c:v>Нехватка специалистов для работы в организации</c:v>
                </c:pt>
                <c:pt idx="6">
                  <c:v>Недостаток энтузиазма</c:v>
                </c:pt>
                <c:pt idx="7">
                  <c:v>Нехватка рекламы деятельности организации</c:v>
                </c:pt>
                <c:pt idx="8">
                  <c:v>Нехватка транспортных средств</c:v>
                </c:pt>
                <c:pt idx="9">
                  <c:v>Препятствия, связанные с несовершенством российского законодательства</c:v>
                </c:pt>
                <c:pt idx="10">
                  <c:v>Отсутствие интереса со стороны региональных властей</c:v>
                </c:pt>
                <c:pt idx="11">
                  <c:v>Проблемы с помещением</c:v>
                </c:pt>
                <c:pt idx="12">
                  <c:v>Отсутствие интереса со стороны местных властей</c:v>
                </c:pt>
                <c:pt idx="13">
                  <c:v>Отсутствие поддержки, интереса со стороны возможных спонсоров, бизнес-структур</c:v>
                </c:pt>
                <c:pt idx="14">
                  <c:v>Недостаток денег, материальных средств</c:v>
                </c:pt>
              </c:strCache>
            </c:strRef>
          </c:cat>
          <c:val>
            <c:numRef>
              <c:f>Sheet1!$C$5:$C$19</c:f>
              <c:numCache>
                <c:formatCode>General</c:formatCode>
                <c:ptCount val="15"/>
                <c:pt idx="0">
                  <c:v>5</c:v>
                </c:pt>
                <c:pt idx="1">
                  <c:v>6</c:v>
                </c:pt>
                <c:pt idx="2">
                  <c:v>3</c:v>
                </c:pt>
                <c:pt idx="3">
                  <c:v>3</c:v>
                </c:pt>
                <c:pt idx="4">
                  <c:v>8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9</c:v>
                </c:pt>
                <c:pt idx="9">
                  <c:v>16</c:v>
                </c:pt>
                <c:pt idx="10">
                  <c:v>19</c:v>
                </c:pt>
                <c:pt idx="11">
                  <c:v>17</c:v>
                </c:pt>
                <c:pt idx="12">
                  <c:v>33</c:v>
                </c:pt>
                <c:pt idx="13">
                  <c:v>26</c:v>
                </c:pt>
                <c:pt idx="14">
                  <c:v>59</c:v>
                </c:pt>
              </c:numCache>
            </c:numRef>
          </c:val>
        </c:ser>
        <c:gapWidth val="62"/>
        <c:axId val="40344960"/>
        <c:axId val="40404096"/>
      </c:barChart>
      <c:catAx>
        <c:axId val="4034496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lang="en-US" sz="1150"/>
            </a:pPr>
            <a:endParaRPr lang="ru-RU"/>
          </a:p>
        </c:txPr>
        <c:crossAx val="40404096"/>
        <c:crosses val="autoZero"/>
        <c:auto val="1"/>
        <c:lblAlgn val="ctr"/>
        <c:lblOffset val="100"/>
      </c:catAx>
      <c:valAx>
        <c:axId val="404040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 sz="1200"/>
            </a:pPr>
            <a:endParaRPr lang="ru-RU"/>
          </a:p>
        </c:txPr>
        <c:crossAx val="40344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770669291338568E-2"/>
          <c:y val="0.82694454446956112"/>
          <c:w val="0.1476666666666667"/>
          <c:h val="9.7219964439928419E-2"/>
        </c:manualLayout>
      </c:layout>
      <c:txPr>
        <a:bodyPr/>
        <a:lstStyle/>
        <a:p>
          <a:pPr>
            <a:defRPr lang="en-US" sz="1800"/>
          </a:pPr>
          <a:endParaRPr lang="ru-RU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49416108359304201"/>
          <c:y val="2.2988430446194232E-2"/>
          <c:w val="0.27884052734326226"/>
          <c:h val="0.90013921457310853"/>
        </c:manualLayout>
      </c:layout>
      <c:barChart>
        <c:barDir val="bar"/>
        <c:grouping val="clustered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lang="en-US" sz="1400"/>
                </a:pPr>
                <a:endParaRPr lang="ru-RU"/>
              </a:p>
            </c:txPr>
            <c:showVal val="1"/>
          </c:dLbls>
          <c:cat>
            <c:strRef>
              <c:f>НКО3!$B$577:$B$593</c:f>
              <c:strCache>
                <c:ptCount val="17"/>
                <c:pt idx="0">
                  <c:v>Затрудняюсь ответить</c:v>
                </c:pt>
                <c:pt idx="1">
                  <c:v>Другое</c:v>
                </c:pt>
                <c:pt idx="2">
                  <c:v>Никакие</c:v>
                </c:pt>
                <c:pt idx="3">
                  <c:v>Денежные поступления от иностранных коммерческих компаний</c:v>
                </c:pt>
                <c:pt idx="4">
                  <c:v>Финансирование из средств государственных внебюджетных фондов (пенсионного фонда, фонда медицинского страхования, фонда социального страхования)</c:v>
                </c:pt>
                <c:pt idx="5">
                  <c:v>Средства фондов местных сообществ (местных грантодающих организаций)</c:v>
                </c:pt>
                <c:pt idx="6">
                  <c:v>Гранты или техническая помощь от иностранных НКО, международных организаций и правительств иностранных государств</c:v>
                </c:pt>
                <c:pt idx="7">
                  <c:v>Финансирование из средств федерального бюджета, в т.ч. «президентские» гранты</c:v>
                </c:pt>
                <c:pt idx="8">
                  <c:v>Финансирование из бюджетных источников субъектов федерации</c:v>
                </c:pt>
                <c:pt idx="9">
                  <c:v>Гранты от российских фондов, трансферты от других российских НКО</c:v>
                </c:pt>
                <c:pt idx="10">
                  <c:v>Взносы учредителей или собственников</c:v>
                </c:pt>
                <c:pt idx="11">
                  <c:v>Денежные пожертвования от российских коммерческих компаний</c:v>
                </c:pt>
                <c:pt idx="12">
                  <c:v>Финансирование из местных (муниципальных) бюджетов</c:v>
                </c:pt>
                <c:pt idx="13">
                  <c:v>Личные средства членов, сотрудников, учредителей организации, не являющиеся взносами</c:v>
                </c:pt>
                <c:pt idx="14">
                  <c:v>Доходы от реализации услуг (товаров) организации</c:v>
                </c:pt>
                <c:pt idx="15">
                  <c:v>Добровольные взносы и пожертвования частных лиц</c:v>
                </c:pt>
                <c:pt idx="16">
                  <c:v>Членские взносы</c:v>
                </c:pt>
              </c:strCache>
            </c:strRef>
          </c:cat>
          <c:val>
            <c:numRef>
              <c:f>НКО3!$C$577:$C$593</c:f>
              <c:numCache>
                <c:formatCode>#,##0</c:formatCode>
                <c:ptCount val="17"/>
                <c:pt idx="0">
                  <c:v>0.58139534883720545</c:v>
                </c:pt>
                <c:pt idx="1">
                  <c:v>4.4573643410852695</c:v>
                </c:pt>
                <c:pt idx="2">
                  <c:v>4.2635658914728713</c:v>
                </c:pt>
                <c:pt idx="3">
                  <c:v>1.5503875968992296</c:v>
                </c:pt>
                <c:pt idx="4">
                  <c:v>3.2945736434108532</c:v>
                </c:pt>
                <c:pt idx="5">
                  <c:v>4.7480620155039048</c:v>
                </c:pt>
                <c:pt idx="6">
                  <c:v>6.9767441860465134</c:v>
                </c:pt>
                <c:pt idx="7">
                  <c:v>10.949612403100771</c:v>
                </c:pt>
                <c:pt idx="8">
                  <c:v>12.5</c:v>
                </c:pt>
                <c:pt idx="9">
                  <c:v>14.437984496124034</c:v>
                </c:pt>
                <c:pt idx="10">
                  <c:v>17.054263565891535</c:v>
                </c:pt>
                <c:pt idx="11">
                  <c:v>18.507751937984494</c:v>
                </c:pt>
                <c:pt idx="12">
                  <c:v>20.930232558139437</c:v>
                </c:pt>
                <c:pt idx="13">
                  <c:v>21.899224806201552</c:v>
                </c:pt>
                <c:pt idx="14">
                  <c:v>22.383720930232489</c:v>
                </c:pt>
                <c:pt idx="15">
                  <c:v>31.492248062015506</c:v>
                </c:pt>
                <c:pt idx="16">
                  <c:v>42.054263565891141</c:v>
                </c:pt>
              </c:numCache>
            </c:numRef>
          </c:val>
        </c:ser>
        <c:dLbls>
          <c:showVal val="1"/>
        </c:dLbls>
        <c:gapWidth val="108"/>
        <c:axId val="40424576"/>
        <c:axId val="40426112"/>
      </c:barChart>
      <c:catAx>
        <c:axId val="40424576"/>
        <c:scaling>
          <c:orientation val="minMax"/>
        </c:scaling>
        <c:axPos val="l"/>
        <c:numFmt formatCode="#,##0.0" sourceLinked="1"/>
        <c:majorTickMark val="none"/>
        <c:tickLblPos val="nextTo"/>
        <c:txPr>
          <a:bodyPr/>
          <a:lstStyle/>
          <a:p>
            <a:pPr>
              <a:defRPr lang="en-US" sz="1040"/>
            </a:pPr>
            <a:endParaRPr lang="ru-RU"/>
          </a:p>
        </c:txPr>
        <c:crossAx val="40426112"/>
        <c:crosses val="autoZero"/>
        <c:auto val="1"/>
        <c:lblAlgn val="ctr"/>
        <c:lblOffset val="100"/>
      </c:catAx>
      <c:valAx>
        <c:axId val="40426112"/>
        <c:scaling>
          <c:orientation val="minMax"/>
        </c:scaling>
        <c:axPos val="b"/>
        <c:majorGridlines/>
        <c:numFmt formatCode="#,##0\%" sourceLinked="0"/>
        <c:majorTickMark val="none"/>
        <c:tickLblPos val="nextTo"/>
        <c:txPr>
          <a:bodyPr/>
          <a:lstStyle/>
          <a:p>
            <a:pPr>
              <a:defRPr lang="en-US" sz="1200"/>
            </a:pPr>
            <a:endParaRPr lang="ru-RU"/>
          </a:p>
        </c:txPr>
        <c:crossAx val="40424576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8166360454943135"/>
          <c:y val="0.11679842876125027"/>
          <c:w val="0.41438681102362457"/>
          <c:h val="0.68001462268519408"/>
        </c:manualLayout>
      </c:layout>
      <c:pie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plastic">
              <a:bevelT/>
            </a:sp3d>
          </c:spPr>
          <c:explosion val="11"/>
          <c:dPt>
            <c:idx val="0"/>
            <c:spPr>
              <a:solidFill>
                <a:srgbClr val="FF330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1"/>
            <c:spPr>
              <a:solidFill>
                <a:srgbClr val="0066FF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2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3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4"/>
            <c:spPr>
              <a:solidFill>
                <a:srgbClr val="66FF33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5"/>
            <c:spPr>
              <a:solidFill>
                <a:schemeClr val="tx1">
                  <a:lumMod val="50000"/>
                  <a:lumOff val="50000"/>
                </a:schemeClr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Lbls>
            <c:dLbl>
              <c:idx val="0"/>
              <c:layout>
                <c:manualLayout>
                  <c:x val="2.8850612423447202E-2"/>
                  <c:y val="2.4753694537637427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4.9972440944882124E-2"/>
                  <c:y val="6.7510076011739022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2.9084098862642276E-2"/>
                  <c:y val="-8.2032761419082566E-3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7.2641076115485564E-2"/>
                  <c:y val="-2.8074800455453873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0.15296303587051707"/>
                  <c:y val="4.4431391466582822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13417705599300087"/>
                  <c:y val="5.6105834536170338E-2"/>
                </c:manualLayout>
              </c:layout>
              <c:showCatName val="1"/>
              <c:showPercent val="1"/>
            </c:dLbl>
            <c:dLbl>
              <c:idx val="6"/>
              <c:layout>
                <c:manualLayout>
                  <c:x val="7.453915135608051E-2"/>
                  <c:y val="7.9584279685208134E-2"/>
                </c:manualLayout>
              </c:layout>
              <c:showCatName val="1"/>
              <c:showPercent val="1"/>
            </c:dLbl>
            <c:dLbl>
              <c:idx val="7"/>
              <c:layout>
                <c:manualLayout>
                  <c:x val="-0.13968897637795272"/>
                  <c:y val="0.10429682256301215"/>
                </c:manualLayout>
              </c:layout>
              <c:showCatName val="1"/>
              <c:showPercent val="1"/>
            </c:dLbl>
            <c:dLbl>
              <c:idx val="8"/>
              <c:layout>
                <c:manualLayout>
                  <c:x val="-0.12744083552055993"/>
                  <c:y val="-4.0865922153971924E-2"/>
                </c:manualLayout>
              </c:layout>
              <c:showCatName val="1"/>
              <c:showPercent val="1"/>
            </c:dLbl>
            <c:dLbl>
              <c:idx val="9"/>
              <c:layout>
                <c:manualLayout>
                  <c:x val="-0.12486209536307979"/>
                  <c:y val="-0.17002740448387396"/>
                </c:manualLayout>
              </c:layout>
              <c:showCatName val="1"/>
              <c:showPercent val="1"/>
            </c:dLbl>
            <c:dLbl>
              <c:idx val="10"/>
              <c:layout>
                <c:manualLayout>
                  <c:x val="-0.15950623359580199"/>
                  <c:y val="-0.24119897186229747"/>
                </c:manualLayout>
              </c:layout>
              <c:showCatName val="1"/>
              <c:showPercent val="1"/>
            </c:dLbl>
            <c:dLbl>
              <c:idx val="11"/>
              <c:layout>
                <c:manualLayout>
                  <c:x val="-2.7906769466316816E-2"/>
                  <c:y val="-8.9754895943480309E-2"/>
                </c:manualLayout>
              </c:layout>
              <c:showCatName val="1"/>
              <c:showPercent val="1"/>
            </c:dLbl>
            <c:spPr>
              <a:ln>
                <a:solidFill>
                  <a:srgbClr val="000000"/>
                </a:solidFill>
              </a:ln>
            </c:spPr>
            <c:txPr>
              <a:bodyPr/>
              <a:lstStyle/>
              <a:p>
                <a:pPr>
                  <a:defRPr lang="en-US" sz="16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НКО3!$B$670:$B$682</c:f>
              <c:strCache>
                <c:ptCount val="13"/>
                <c:pt idx="0">
                  <c:v>Менее 50 тысяч рублей</c:v>
                </c:pt>
                <c:pt idx="1">
                  <c:v>От 50 до 100 тысяч рублей</c:v>
                </c:pt>
                <c:pt idx="2">
                  <c:v>От 101 до 250 тысяч рублей</c:v>
                </c:pt>
                <c:pt idx="3">
                  <c:v>От 251 до 500 тысяч рублей</c:v>
                </c:pt>
                <c:pt idx="4">
                  <c:v>От 500 тысяч до 1 миллиона рублей</c:v>
                </c:pt>
                <c:pt idx="5">
                  <c:v>От 1 до 3 миллионов рублей</c:v>
                </c:pt>
                <c:pt idx="6">
                  <c:v>От 3 до 5 миллионов рублей</c:v>
                </c:pt>
                <c:pt idx="7">
                  <c:v>От 5 до 10 миллионов рублей</c:v>
                </c:pt>
                <c:pt idx="8">
                  <c:v>От 10 до 30 миллионов рублей</c:v>
                </c:pt>
                <c:pt idx="9">
                  <c:v>Более 30 миллионов рублей</c:v>
                </c:pt>
                <c:pt idx="10">
                  <c:v>Нисколько</c:v>
                </c:pt>
                <c:pt idx="11">
                  <c:v>Отказ от ответа</c:v>
                </c:pt>
                <c:pt idx="12">
                  <c:v>Затрудняюсь ответить</c:v>
                </c:pt>
              </c:strCache>
            </c:strRef>
          </c:cat>
          <c:val>
            <c:numRef>
              <c:f>НКО3!$C$670:$C$682</c:f>
              <c:numCache>
                <c:formatCode>#,##0.0</c:formatCode>
                <c:ptCount val="13"/>
                <c:pt idx="0">
                  <c:v>12.596899224806256</c:v>
                </c:pt>
                <c:pt idx="1">
                  <c:v>9.8837209302325579</c:v>
                </c:pt>
                <c:pt idx="2">
                  <c:v>10.465116279069854</c:v>
                </c:pt>
                <c:pt idx="3">
                  <c:v>6.8798449612403099</c:v>
                </c:pt>
                <c:pt idx="4">
                  <c:v>6.5891472868217074</c:v>
                </c:pt>
                <c:pt idx="5">
                  <c:v>9.4961240310077528</c:v>
                </c:pt>
                <c:pt idx="6">
                  <c:v>3.1976744186046511</c:v>
                </c:pt>
                <c:pt idx="7">
                  <c:v>2.0348837209302326</c:v>
                </c:pt>
                <c:pt idx="8">
                  <c:v>1.3565891472868221</c:v>
                </c:pt>
                <c:pt idx="9">
                  <c:v>0.96899224806201545</c:v>
                </c:pt>
                <c:pt idx="10">
                  <c:v>4.2635658914728713</c:v>
                </c:pt>
                <c:pt idx="11">
                  <c:v>20.542635658914726</c:v>
                </c:pt>
                <c:pt idx="12">
                  <c:v>11.724806201550388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rotY val="225"/>
      <c:perspective val="30"/>
    </c:view3D>
    <c:plotArea>
      <c:layout>
        <c:manualLayout>
          <c:layoutTarget val="inner"/>
          <c:xMode val="edge"/>
          <c:yMode val="edge"/>
          <c:x val="0.20437849956255474"/>
          <c:y val="0.23472233205623003"/>
          <c:w val="0.57703958880139949"/>
          <c:h val="0.5529129342041276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plastic">
              <a:bevelT/>
            </a:sp3d>
          </c:spPr>
          <c:explosion val="10"/>
          <c:dPt>
            <c:idx val="0"/>
            <c:spPr>
              <a:solidFill>
                <a:srgbClr val="FF0066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1"/>
            <c:spPr>
              <a:solidFill>
                <a:srgbClr val="0066FF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Pt>
            <c:idx val="2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plastic">
                <a:bevelT/>
              </a:sp3d>
            </c:spPr>
          </c:dPt>
          <c:dLbls>
            <c:dLbl>
              <c:idx val="0"/>
              <c:layout>
                <c:manualLayout>
                  <c:x val="5.1808617672790901E-2"/>
                  <c:y val="-2.1022137990901201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3.0304461942257173E-2"/>
                  <c:y val="3.6198501106672304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6.6832130358705194E-2"/>
                  <c:y val="-9.0685864136091782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1.6248369728790004E-3"/>
                  <c:y val="1.5316347856998378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1.0282486042043101E-3"/>
                  <c:y val="0.1486391186673287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-6.9989462002749428E-2"/>
                  <c:y val="-1.4462427367928183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18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НКО3!$B$193:$B$195</c:f>
              <c:strCache>
                <c:ptCount val="3"/>
                <c:pt idx="0">
                  <c:v>Оказывают какие-либо услуги</c:v>
                </c:pt>
                <c:pt idx="1">
                  <c:v>Не оказывают никакие</c:v>
                </c:pt>
                <c:pt idx="2">
                  <c:v>Затруднились ответить</c:v>
                </c:pt>
              </c:strCache>
            </c:strRef>
          </c:cat>
          <c:val>
            <c:numRef>
              <c:f>НКО3!$C$193:$C$195</c:f>
              <c:numCache>
                <c:formatCode>#,##0.0</c:formatCode>
                <c:ptCount val="3"/>
                <c:pt idx="0">
                  <c:v>92.248062015503848</c:v>
                </c:pt>
                <c:pt idx="1">
                  <c:v>7.0736434108527506</c:v>
                </c:pt>
                <c:pt idx="2">
                  <c:v>0.6782945736434165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C7235513-8904-4AAE-A5AD-3121D3704A8B}" type="datetimeFigureOut">
              <a:rPr lang="ru-RU"/>
              <a:pPr>
                <a:defRPr/>
              </a:pPr>
              <a:t>12.11.2010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B77D2054-EC99-457F-B868-6296C7B62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ED1F879C-B387-4452-B879-2DCF6D9BCBE6}" type="datetimeFigureOut">
              <a:rPr lang="ru-RU"/>
              <a:pPr>
                <a:defRPr/>
              </a:pPr>
              <a:t>12.11.2010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26EFA99F-8754-4DA6-B685-FA76FA8B5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6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6EA2EE6-AB7A-4E50-8A4F-108E3BE330ED}" type="slidenum">
              <a:rPr lang="ru-RU" sz="1200" b="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200" b="0">
              <a:latin typeface="+mn-lt"/>
            </a:endParaRPr>
          </a:p>
        </p:txBody>
      </p:sp>
      <p:sp>
        <p:nvSpPr>
          <p:cNvPr id="54989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989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989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ADB31B-6580-4EDE-9BE9-258787DAF544}" type="slidenum">
              <a:rPr lang="ru-RU" sz="1200">
                <a:latin typeface="Calibri" pitchFamily="34" charset="0"/>
              </a:rPr>
              <a:pPr algn="r"/>
              <a:t>19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6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0C1F123-D14B-4584-B668-635C7A1FE06A}" type="slidenum">
              <a:rPr lang="ru-RU" sz="1200" b="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200" b="0">
              <a:latin typeface="+mn-lt"/>
            </a:endParaRPr>
          </a:p>
        </p:txBody>
      </p:sp>
      <p:sp>
        <p:nvSpPr>
          <p:cNvPr id="55193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194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194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FB8D417-6340-4EC9-BF82-577B36E3E7D4}" type="slidenum">
              <a:rPr lang="ru-RU" sz="1200">
                <a:latin typeface="Calibri" pitchFamily="34" charset="0"/>
              </a:rPr>
              <a:pPr algn="r"/>
              <a:t>20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350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86" tIns="45992" rIns="91986" bIns="45992" anchor="b"/>
          <a:lstStyle/>
          <a:p>
            <a:pPr algn="r" defTabSz="919163"/>
            <a:fld id="{9A4E978F-1428-4A35-A04A-FA6E20716364}" type="slidenum">
              <a:rPr lang="ru-RU" sz="1200" b="0"/>
              <a:pPr algn="r" defTabSz="919163"/>
              <a:t>4</a:t>
            </a:fld>
            <a:endParaRPr lang="ru-RU" sz="1200" b="0"/>
          </a:p>
        </p:txBody>
      </p:sp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86" tIns="45992" rIns="91986" bIns="45992" anchor="b"/>
          <a:lstStyle/>
          <a:p>
            <a:pPr algn="r" defTabSz="919163"/>
            <a:fld id="{944D11D7-14DC-4855-9D72-6B9F74351D15}" type="slidenum">
              <a:rPr lang="ru-RU" sz="1200" b="0"/>
              <a:pPr algn="r" defTabSz="919163"/>
              <a:t>4</a:t>
            </a:fld>
            <a:endParaRPr lang="ru-RU" sz="1200" b="0"/>
          </a:p>
        </p:txBody>
      </p:sp>
      <p:sp>
        <p:nvSpPr>
          <p:cNvPr id="2253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989" tIns="45994" rIns="91989" bIns="4599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22533" name="Номер слайда 3"/>
          <p:cNvSpPr txBox="1">
            <a:spLocks noGrp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89" tIns="45994" rIns="91989" bIns="45994" anchor="b"/>
          <a:lstStyle/>
          <a:p>
            <a:pPr algn="r" defTabSz="919163"/>
            <a:fld id="{065A52BC-07A0-4BE2-ABD0-C93C6D8331BE}" type="slidenum">
              <a:rPr lang="ru-RU" sz="1200" b="0">
                <a:latin typeface="Calibri" pitchFamily="34" charset="0"/>
              </a:rPr>
              <a:pPr algn="r" defTabSz="919163"/>
              <a:t>4</a:t>
            </a:fld>
            <a:endParaRPr lang="ru-RU" sz="1200" b="0">
              <a:latin typeface="Calibri" pitchFamily="34" charset="0"/>
            </a:endParaRPr>
          </a:p>
        </p:txBody>
      </p:sp>
      <p:sp>
        <p:nvSpPr>
          <p:cNvPr id="22534" name="Footer Placeholder 5"/>
          <p:cNvSpPr txBox="1">
            <a:spLocks noGrp="1"/>
          </p:cNvSpPr>
          <p:nvPr/>
        </p:nvSpPr>
        <p:spPr bwMode="auto">
          <a:xfrm>
            <a:off x="0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89" tIns="45994" rIns="91989" bIns="45994" anchor="b"/>
          <a:lstStyle/>
          <a:p>
            <a:pPr defTabSz="919163"/>
            <a:r>
              <a:rPr lang="en-US" sz="1200" b="0"/>
              <a:t>I</a:t>
            </a:r>
            <a:endParaRPr lang="ru-RU" sz="1200" b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74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48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42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63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6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803DDDC-8A76-4C8D-81E6-063C16EF3D2E}" type="slidenum">
              <a:rPr lang="ru-RU" sz="1200" b="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200" b="0">
              <a:latin typeface="+mn-lt"/>
            </a:endParaRPr>
          </a:p>
        </p:txBody>
      </p:sp>
      <p:sp>
        <p:nvSpPr>
          <p:cNvPr id="54784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784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784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80FA521-736C-4432-9E82-8E14AFA4A9EC}" type="slidenum">
              <a:rPr lang="ru-RU" sz="1200">
                <a:latin typeface="Calibri" pitchFamily="34" charset="0"/>
              </a:rPr>
              <a:pPr algn="r"/>
              <a:t>18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1D1EB-7630-4757-8845-6C7618775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71DB7-466C-4FEF-9726-2A69B365B5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C199F-35F0-405A-AC60-90B4BBB20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8C2E3-86B1-4B3C-ACD0-15005FC43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8EBB-436B-4E14-8DB5-EA9EC6C58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9149B-6593-449B-B246-7C5EDB424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B393F-555F-4E58-A397-5816E9A49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C5DA9-5B5E-4E85-A31C-D1FD9FFB9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CEF1A-2FC5-4643-A752-256E7C583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2CE26-63F4-42B0-8B04-64A2E87E1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39EB7-2284-4943-9E12-FC37BFB1B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A7A2C-CAA9-4C78-B919-D892F76FF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" name="Rectangle 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>
                <a:effectLst/>
                <a:latin typeface="Arial" pitchFamily="34" charset="0"/>
                <a:ea typeface="HYGothic-Extra"/>
                <a:cs typeface="Arial" pitchFamily="34" charset="0"/>
              </a:defRPr>
            </a:lvl1pPr>
          </a:lstStyle>
          <a:p>
            <a:pPr>
              <a:defRPr/>
            </a:pPr>
            <a:fld id="{D2644CFE-36FA-442A-ACA1-952A781DC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27" name="Picture 1030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20650" y="6543675"/>
            <a:ext cx="2079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ChangeArrowheads="1"/>
          </p:cNvSpPr>
          <p:nvPr/>
        </p:nvSpPr>
        <p:spPr bwMode="auto">
          <a:xfrm>
            <a:off x="0" y="4083050"/>
            <a:ext cx="9144000" cy="12493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>
                <a:solidFill>
                  <a:srgbClr val="000099"/>
                </a:solidFill>
                <a:cs typeface="Arial" charset="0"/>
              </a:rPr>
              <a:t>Якобсон Лев Ильич</a:t>
            </a:r>
          </a:p>
          <a:p>
            <a:pPr algn="ctr"/>
            <a:r>
              <a:rPr lang="ru-RU" sz="2400">
                <a:solidFill>
                  <a:srgbClr val="000099"/>
                </a:solidFill>
                <a:cs typeface="Arial" charset="0"/>
              </a:rPr>
              <a:t>Национальный исследовательский университет – Высшая школа экономики</a:t>
            </a:r>
            <a:endParaRPr lang="ru-RU" sz="2400" i="1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639888"/>
            <a:ext cx="914400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110000"/>
              </a:spcAft>
            </a:pPr>
            <a:r>
              <a:rPr lang="ru-RU" sz="3600">
                <a:solidFill>
                  <a:srgbClr val="000066"/>
                </a:solidFill>
                <a:latin typeface="Arial Black" pitchFamily="34" charset="0"/>
              </a:rPr>
              <a:t>Российские НКО: экономический аспект деятельности</a:t>
            </a:r>
            <a:br>
              <a:rPr lang="ru-RU" sz="3600">
                <a:solidFill>
                  <a:srgbClr val="000066"/>
                </a:solidFill>
                <a:latin typeface="Arial Black" pitchFamily="34" charset="0"/>
              </a:rPr>
            </a:br>
            <a:endParaRPr lang="ru-RU" sz="3600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0" y="6030913"/>
            <a:ext cx="9144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2400"/>
          </a:p>
          <a:p>
            <a:pPr algn="ctr"/>
            <a:r>
              <a:rPr lang="ru-RU"/>
              <a:t>12 ноября 2010 г., Санкт-Петербург</a:t>
            </a:r>
            <a:endParaRPr lang="ru-RU">
              <a:cs typeface="Arial" charset="0"/>
            </a:endParaRPr>
          </a:p>
        </p:txBody>
      </p:sp>
      <p:sp>
        <p:nvSpPr>
          <p:cNvPr id="16388" name="Line 7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755650" y="41275"/>
            <a:ext cx="7440613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99"/>
                </a:solidFill>
              </a:rPr>
              <a:t>Международная конференция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99"/>
                </a:solidFill>
              </a:rPr>
              <a:t>«Гражданское общество и НКО в Европе и России»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692150"/>
            <a:ext cx="9142413" cy="142875"/>
            <a:chOff x="0" y="436"/>
            <a:chExt cx="5759" cy="90"/>
          </a:xfrm>
          <a:gradFill flip="none" rotWithShape="1">
            <a:gsLst>
              <a:gs pos="9000">
                <a:schemeClr val="bg1"/>
              </a:gs>
              <a:gs pos="25000">
                <a:schemeClr val="tx2">
                  <a:lumMod val="60000"/>
                  <a:lumOff val="40000"/>
                </a:schemeClr>
              </a:gs>
              <a:gs pos="72000">
                <a:srgbClr val="002060"/>
              </a:gs>
            </a:gsLst>
            <a:lin ang="10800000" scaled="1"/>
            <a:tileRect/>
          </a:gradFill>
        </p:grpSpPr>
        <p:sp>
          <p:nvSpPr>
            <p:cNvPr id="4106" name="Rectangle 6"/>
            <p:cNvSpPr>
              <a:spLocks noChangeArrowheads="1"/>
            </p:cNvSpPr>
            <p:nvPr/>
          </p:nvSpPr>
          <p:spPr bwMode="auto">
            <a:xfrm flipV="1">
              <a:off x="0" y="436"/>
              <a:ext cx="5760" cy="4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07" name="Rectangle 7"/>
            <p:cNvSpPr>
              <a:spLocks noChangeArrowheads="1"/>
            </p:cNvSpPr>
            <p:nvPr/>
          </p:nvSpPr>
          <p:spPr bwMode="auto">
            <a:xfrm>
              <a:off x="0" y="516"/>
              <a:ext cx="5760" cy="11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2475" y="88900"/>
            <a:ext cx="522288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6392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838" y="53975"/>
            <a:ext cx="539750" cy="538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48514" name="Прямоугольник 7"/>
          <p:cNvSpPr>
            <a:spLocks noChangeArrowheads="1"/>
          </p:cNvSpPr>
          <p:nvPr/>
        </p:nvSpPr>
        <p:spPr bwMode="auto">
          <a:xfrm>
            <a:off x="304800" y="0"/>
            <a:ext cx="8572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400">
                <a:solidFill>
                  <a:srgbClr val="A50021"/>
                </a:solidFill>
              </a:rPr>
              <a:t>Профессиональная деятельность </a:t>
            </a:r>
            <a:endParaRPr lang="en-US" altLang="ko-KR" sz="2400">
              <a:solidFill>
                <a:srgbClr val="A50021"/>
              </a:solidFill>
              <a:ea typeface="굴림"/>
              <a:cs typeface="굴림"/>
            </a:endParaRPr>
          </a:p>
          <a:p>
            <a:pPr algn="ctr"/>
            <a:r>
              <a:rPr lang="ru-RU" altLang="ko-KR" sz="2400">
                <a:solidFill>
                  <a:srgbClr val="A50021"/>
                </a:solidFill>
              </a:rPr>
              <a:t>в некоммерческом секторе</a:t>
            </a: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1928813"/>
            <a:ext cx="91440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grpSp>
        <p:nvGrpSpPr>
          <p:cNvPr id="448516" name="Group 3"/>
          <p:cNvGrpSpPr>
            <a:grpSpLocks/>
          </p:cNvGrpSpPr>
          <p:nvPr/>
        </p:nvGrpSpPr>
        <p:grpSpPr bwMode="auto">
          <a:xfrm>
            <a:off x="0" y="838200"/>
            <a:ext cx="9144000" cy="144463"/>
            <a:chOff x="0" y="391"/>
            <a:chExt cx="5760" cy="91"/>
          </a:xfrm>
        </p:grpSpPr>
        <p:sp>
          <p:nvSpPr>
            <p:cNvPr id="448520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  <p:sp>
          <p:nvSpPr>
            <p:cNvPr id="448521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</p:grpSp>
      <p:sp>
        <p:nvSpPr>
          <p:cNvPr id="448517" name="Rectangle 9"/>
          <p:cNvSpPr>
            <a:spLocks noChangeArrowheads="1"/>
          </p:cNvSpPr>
          <p:nvPr/>
        </p:nvSpPr>
        <p:spPr bwMode="auto">
          <a:xfrm>
            <a:off x="0" y="1066800"/>
            <a:ext cx="87630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200">
                <a:solidFill>
                  <a:srgbClr val="002060"/>
                </a:solidFill>
              </a:rPr>
              <a:t>В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негосударственных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некоммерческих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организациях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по найму на условиях полного или неполного рабочего дня (полной или неполной рабочей недели) трудится </a:t>
            </a:r>
            <a:r>
              <a:rPr lang="ru-RU" sz="2200">
                <a:solidFill>
                  <a:srgbClr val="002060"/>
                </a:solidFill>
              </a:rPr>
              <a:t>0,92</a:t>
            </a:r>
            <a:r>
              <a:rPr lang="en-US" sz="2200">
                <a:solidFill>
                  <a:srgbClr val="002060"/>
                </a:solidFill>
              </a:rPr>
              <a:t>% экономически активного населения России. </a:t>
            </a:r>
            <a:endParaRPr lang="ru-RU" sz="2200">
              <a:solidFill>
                <a:srgbClr val="002060"/>
              </a:solidFill>
            </a:endParaRPr>
          </a:p>
          <a:p>
            <a:pPr marL="266700" indent="-266700" algn="just" eaLnBrk="0" hangingPunct="0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200">
                <a:solidFill>
                  <a:srgbClr val="002060"/>
                </a:solidFill>
              </a:rPr>
              <a:t>Занятость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в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некоммерческом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секторе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России</a:t>
            </a:r>
            <a:r>
              <a:rPr lang="ru-RU" sz="2200">
                <a:solidFill>
                  <a:srgbClr val="002060"/>
                </a:solidFill>
              </a:rPr>
              <a:t> </a:t>
            </a:r>
            <a:r>
              <a:rPr lang="en-US" sz="2200">
                <a:solidFill>
                  <a:srgbClr val="002060"/>
                </a:solidFill>
              </a:rPr>
              <a:t>носит</a:t>
            </a:r>
            <a:r>
              <a:rPr lang="ru-RU" sz="2200">
                <a:solidFill>
                  <a:srgbClr val="002060"/>
                </a:solidFill>
              </a:rPr>
              <a:t>, </a:t>
            </a:r>
            <a:r>
              <a:rPr lang="en-US" sz="2200">
                <a:solidFill>
                  <a:srgbClr val="002060"/>
                </a:solidFill>
              </a:rPr>
              <a:t>в основном, характер полной занятости – 8</a:t>
            </a:r>
            <a:r>
              <a:rPr lang="ru-RU" sz="2200">
                <a:solidFill>
                  <a:srgbClr val="002060"/>
                </a:solidFill>
              </a:rPr>
              <a:t>4</a:t>
            </a:r>
            <a:r>
              <a:rPr lang="en-US" sz="2200">
                <a:solidFill>
                  <a:srgbClr val="002060"/>
                </a:solidFill>
              </a:rPr>
              <a:t>% сотрудников НКО работают полный рабочий день, то есть 40 часов в неделю. </a:t>
            </a:r>
            <a:endParaRPr lang="ru-RU" sz="2200">
              <a:solidFill>
                <a:srgbClr val="002060"/>
              </a:solidFill>
            </a:endParaRPr>
          </a:p>
          <a:p>
            <a:pPr marL="266700" indent="-266700" algn="just" eaLnBrk="0" hangingPunct="0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200">
                <a:solidFill>
                  <a:srgbClr val="002060"/>
                </a:solidFill>
              </a:rPr>
              <a:t>Частично занятые сотрудники НКО работают в среднем по 1</a:t>
            </a:r>
            <a:r>
              <a:rPr lang="ru-RU" sz="2200">
                <a:solidFill>
                  <a:srgbClr val="002060"/>
                </a:solidFill>
              </a:rPr>
              <a:t>5</a:t>
            </a:r>
            <a:r>
              <a:rPr lang="en-US" sz="2200">
                <a:solidFill>
                  <a:srgbClr val="002060"/>
                </a:solidFill>
              </a:rPr>
              <a:t> часов в неделю. </a:t>
            </a:r>
            <a:endParaRPr lang="ru-RU"/>
          </a:p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200">
                <a:solidFill>
                  <a:srgbClr val="002060"/>
                </a:solidFill>
              </a:rPr>
              <a:t>В пересчете на полный рабочий день (при 40-часовой неделе) доля занятых в российском некоммерческом секторе составляет 0,</a:t>
            </a:r>
            <a:r>
              <a:rPr lang="ru-RU" sz="2200">
                <a:solidFill>
                  <a:srgbClr val="002060"/>
                </a:solidFill>
              </a:rPr>
              <a:t>78</a:t>
            </a:r>
            <a:r>
              <a:rPr lang="en-US" sz="2200">
                <a:solidFill>
                  <a:srgbClr val="002060"/>
                </a:solidFill>
              </a:rPr>
              <a:t>% численности экономически активного населения.</a:t>
            </a:r>
          </a:p>
        </p:txBody>
      </p:sp>
      <p:pic>
        <p:nvPicPr>
          <p:cNvPr id="44851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6500813"/>
            <a:ext cx="214312" cy="21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48519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D228898-7066-4966-90C7-647F0D7077BF}" type="slidenum">
              <a:rPr lang="ru-RU" sz="1200" i="1"/>
              <a:pPr algn="r"/>
              <a:t>10</a:t>
            </a:fld>
            <a:endParaRPr lang="ru-RU" sz="1200" i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0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 sz="2000">
                <a:solidFill>
                  <a:srgbClr val="A50021"/>
                </a:solidFill>
              </a:rPr>
              <a:t>Сколько в среднем добровольцев ежемесячно участвуют в работе Вашей организации?</a:t>
            </a:r>
          </a:p>
        </p:txBody>
      </p:sp>
      <p:sp>
        <p:nvSpPr>
          <p:cNvPr id="503810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03811" name="Group 3"/>
          <p:cNvGrpSpPr>
            <a:grpSpLocks/>
          </p:cNvGrpSpPr>
          <p:nvPr/>
        </p:nvGrpSpPr>
        <p:grpSpPr bwMode="auto">
          <a:xfrm>
            <a:off x="0" y="714375"/>
            <a:ext cx="9144000" cy="144463"/>
            <a:chOff x="0" y="391"/>
            <a:chExt cx="5760" cy="91"/>
          </a:xfrm>
        </p:grpSpPr>
        <p:sp>
          <p:nvSpPr>
            <p:cNvPr id="503814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03815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03812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D6E74EF-AA61-4617-9F42-1C56F20435B0}" type="slidenum">
              <a:rPr lang="ru-RU" sz="1200" i="1">
                <a:ea typeface="HYGothic-Extra"/>
                <a:cs typeface="Arial" charset="0"/>
              </a:rPr>
              <a:pPr algn="r"/>
              <a:t>11</a:t>
            </a:fld>
            <a:endParaRPr lang="ru-RU" sz="1200" i="1">
              <a:ea typeface="HYGothic-Extra"/>
              <a:cs typeface="Arial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0" y="857232"/>
          <a:ext cx="9144000" cy="550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05858" name="Прямоугольник 7"/>
          <p:cNvSpPr>
            <a:spLocks noChangeArrowheads="1"/>
          </p:cNvSpPr>
          <p:nvPr/>
        </p:nvSpPr>
        <p:spPr bwMode="auto">
          <a:xfrm>
            <a:off x="285750" y="142875"/>
            <a:ext cx="857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400">
                <a:solidFill>
                  <a:srgbClr val="A50021"/>
                </a:solidFill>
              </a:rPr>
              <a:t>Добровольцы в российских НКО</a:t>
            </a: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1928813"/>
            <a:ext cx="91440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505860" name="Rectangle 1"/>
          <p:cNvSpPr>
            <a:spLocks noChangeArrowheads="1"/>
          </p:cNvSpPr>
          <p:nvPr/>
        </p:nvSpPr>
        <p:spPr bwMode="auto">
          <a:xfrm>
            <a:off x="142875" y="928688"/>
            <a:ext cx="8715375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200">
                <a:solidFill>
                  <a:srgbClr val="002060"/>
                </a:solidFill>
              </a:rPr>
              <a:t>Общий уровень вовлеченности в добровольческую деятельность в некоммерческом секторе в 2008 году составлял </a:t>
            </a:r>
            <a:r>
              <a:rPr lang="en-US" sz="2200">
                <a:solidFill>
                  <a:srgbClr val="002060"/>
                </a:solidFill>
              </a:rPr>
              <a:t>2,42</a:t>
            </a:r>
            <a:r>
              <a:rPr lang="ru-RU" sz="2200">
                <a:solidFill>
                  <a:srgbClr val="002060"/>
                </a:solidFill>
              </a:rPr>
              <a:t>% от численности экономически активного населения (</a:t>
            </a:r>
            <a:r>
              <a:rPr lang="en-US" sz="2200">
                <a:solidFill>
                  <a:srgbClr val="002060"/>
                </a:solidFill>
              </a:rPr>
              <a:t>2,56</a:t>
            </a:r>
            <a:r>
              <a:rPr lang="ru-RU" sz="2200">
                <a:solidFill>
                  <a:srgbClr val="002060"/>
                </a:solidFill>
              </a:rPr>
              <a:t>% от числа занятых в экономике).</a:t>
            </a:r>
          </a:p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200">
                <a:solidFill>
                  <a:srgbClr val="002060"/>
                </a:solidFill>
              </a:rPr>
              <a:t>В среднем добровольцы работают в НКО 26 часов в месяц.</a:t>
            </a:r>
          </a:p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200">
                <a:solidFill>
                  <a:srgbClr val="002060"/>
                </a:solidFill>
              </a:rPr>
              <a:t>В пересчете на полную занятость трудовые ресурсы добровольцев равны 0,4</a:t>
            </a:r>
            <a:r>
              <a:rPr lang="en-US" sz="2200">
                <a:solidFill>
                  <a:srgbClr val="002060"/>
                </a:solidFill>
              </a:rPr>
              <a:t>2</a:t>
            </a:r>
            <a:r>
              <a:rPr lang="ru-RU" sz="2200">
                <a:solidFill>
                  <a:srgbClr val="002060"/>
                </a:solidFill>
              </a:rPr>
              <a:t>% численности экономически активного населения или 0,4</a:t>
            </a:r>
            <a:r>
              <a:rPr lang="en-US" sz="2200">
                <a:solidFill>
                  <a:srgbClr val="002060"/>
                </a:solidFill>
              </a:rPr>
              <a:t>4</a:t>
            </a:r>
            <a:r>
              <a:rPr lang="ru-RU" sz="2200">
                <a:solidFill>
                  <a:srgbClr val="002060"/>
                </a:solidFill>
              </a:rPr>
              <a:t>% от числа занятых в экономике.</a:t>
            </a:r>
          </a:p>
          <a:p>
            <a:pPr marL="266700" indent="-266700" algn="just" eaLnBrk="0" hangingPunct="0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200">
                <a:solidFill>
                  <a:srgbClr val="002060"/>
                </a:solidFill>
              </a:rPr>
              <a:t>Если бы труд добровольцев оплачивался так же, как труд наемных сотрудников НКО, то стоимость ресурсов добровольного труда в некоммерческом секторе составила бы 1</a:t>
            </a:r>
            <a:r>
              <a:rPr lang="en-US" sz="2200">
                <a:solidFill>
                  <a:srgbClr val="002060"/>
                </a:solidFill>
              </a:rPr>
              <a:t>6</a:t>
            </a:r>
            <a:r>
              <a:rPr lang="ru-RU" sz="2200">
                <a:solidFill>
                  <a:srgbClr val="002060"/>
                </a:solidFill>
              </a:rPr>
              <a:t>,</a:t>
            </a:r>
            <a:r>
              <a:rPr lang="en-US" sz="2200">
                <a:solidFill>
                  <a:srgbClr val="002060"/>
                </a:solidFill>
              </a:rPr>
              <a:t>4</a:t>
            </a:r>
            <a:r>
              <a:rPr lang="ru-RU" sz="2200">
                <a:solidFill>
                  <a:srgbClr val="002060"/>
                </a:solidFill>
              </a:rPr>
              <a:t> млрд. рублей.</a:t>
            </a:r>
          </a:p>
        </p:txBody>
      </p:sp>
      <p:grpSp>
        <p:nvGrpSpPr>
          <p:cNvPr id="505861" name="Group 3"/>
          <p:cNvGrpSpPr>
            <a:grpSpLocks/>
          </p:cNvGrpSpPr>
          <p:nvPr/>
        </p:nvGrpSpPr>
        <p:grpSpPr bwMode="auto">
          <a:xfrm>
            <a:off x="0" y="641350"/>
            <a:ext cx="9144000" cy="144463"/>
            <a:chOff x="0" y="391"/>
            <a:chExt cx="5760" cy="91"/>
          </a:xfrm>
        </p:grpSpPr>
        <p:sp>
          <p:nvSpPr>
            <p:cNvPr id="505864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  <p:sp>
          <p:nvSpPr>
            <p:cNvPr id="505865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</p:grpSp>
      <p:pic>
        <p:nvPicPr>
          <p:cNvPr id="50586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6500813"/>
            <a:ext cx="214312" cy="21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05863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237A0E-FE0B-40B2-ACFA-40B9017A8ACF}" type="slidenum">
              <a:rPr lang="ru-RU" sz="1200" i="1"/>
              <a:pPr algn="r"/>
              <a:t>12</a:t>
            </a:fld>
            <a:endParaRPr lang="ru-RU" sz="1200" i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69" name="Text Box 2"/>
          <p:cNvSpPr txBox="1">
            <a:spLocks noChangeArrowheads="1"/>
          </p:cNvSpPr>
          <p:nvPr/>
        </p:nvSpPr>
        <p:spPr bwMode="auto">
          <a:xfrm>
            <a:off x="0" y="130175"/>
            <a:ext cx="9144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200">
                <a:solidFill>
                  <a:srgbClr val="A50021"/>
                </a:solidFill>
              </a:rPr>
              <a:t>Основные проблемы функционирования НКО (%, 2007/2009 гг.)</a:t>
            </a:r>
          </a:p>
        </p:txBody>
      </p:sp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6350" y="557054"/>
          <a:ext cx="9144000" cy="6107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9172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4BD7C6D-E9EE-4F04-87E1-0DC870D441EA}" type="slidenum">
              <a:rPr lang="ru-RU" sz="1200" i="1">
                <a:ea typeface="HYGothic-Extra"/>
                <a:cs typeface="HYGothic-Extra"/>
              </a:rPr>
              <a:pPr algn="r"/>
              <a:t>13</a:t>
            </a:fld>
            <a:endParaRPr lang="ru-RU" sz="1200" i="1">
              <a:ea typeface="HYGothic-Extra"/>
              <a:cs typeface="HYGothic-Extra"/>
            </a:endParaRPr>
          </a:p>
        </p:txBody>
      </p:sp>
      <p:grpSp>
        <p:nvGrpSpPr>
          <p:cNvPr id="519173" name="Group 3"/>
          <p:cNvGrpSpPr>
            <a:grpSpLocks/>
          </p:cNvGrpSpPr>
          <p:nvPr/>
        </p:nvGrpSpPr>
        <p:grpSpPr bwMode="auto">
          <a:xfrm>
            <a:off x="0" y="641350"/>
            <a:ext cx="8643938" cy="144463"/>
            <a:chOff x="0" y="391"/>
            <a:chExt cx="5760" cy="91"/>
          </a:xfrm>
        </p:grpSpPr>
        <p:sp>
          <p:nvSpPr>
            <p:cNvPr id="519175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  <p:sp>
          <p:nvSpPr>
            <p:cNvPr id="519176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HY헤드라인M"/>
              </a:endParaRPr>
            </a:p>
          </p:txBody>
        </p:sp>
      </p:grpSp>
      <p:sp>
        <p:nvSpPr>
          <p:cNvPr id="519174" name="Прямоугольник 8"/>
          <p:cNvSpPr>
            <a:spLocks noChangeArrowheads="1"/>
          </p:cNvSpPr>
          <p:nvPr/>
        </p:nvSpPr>
        <p:spPr bwMode="auto">
          <a:xfrm>
            <a:off x="2071688" y="6510338"/>
            <a:ext cx="6858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>
                <a:solidFill>
                  <a:srgbClr val="002060"/>
                </a:solidFill>
              </a:rPr>
              <a:t>*</a:t>
            </a:r>
            <a:r>
              <a:rPr lang="ru-RU" sz="1200">
                <a:solidFill>
                  <a:srgbClr val="002060"/>
                </a:solidFill>
              </a:rPr>
              <a:t>По результатам всероссийского обследования НКО (2009, </a:t>
            </a:r>
            <a:r>
              <a:rPr lang="en-US" sz="1200">
                <a:solidFill>
                  <a:srgbClr val="002060"/>
                </a:solidFill>
              </a:rPr>
              <a:t>n = </a:t>
            </a:r>
            <a:r>
              <a:rPr lang="ru-RU" sz="1200">
                <a:solidFill>
                  <a:srgbClr val="002060"/>
                </a:solidFill>
              </a:rPr>
              <a:t>1002)</a:t>
            </a:r>
            <a:endParaRPr lang="en-US" sz="12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Line 9"/>
          <p:cNvSpPr>
            <a:spLocks noChangeShapeType="1"/>
          </p:cNvSpPr>
          <p:nvPr/>
        </p:nvSpPr>
        <p:spPr bwMode="auto">
          <a:xfrm>
            <a:off x="0" y="6453188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520194" name="Group 3"/>
          <p:cNvGrpSpPr>
            <a:grpSpLocks/>
          </p:cNvGrpSpPr>
          <p:nvPr/>
        </p:nvGrpSpPr>
        <p:grpSpPr bwMode="auto">
          <a:xfrm>
            <a:off x="0" y="908050"/>
            <a:ext cx="9144000" cy="144463"/>
            <a:chOff x="0" y="391"/>
            <a:chExt cx="5760" cy="91"/>
          </a:xfrm>
        </p:grpSpPr>
        <p:sp>
          <p:nvSpPr>
            <p:cNvPr id="520199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20200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2019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400">
                <a:solidFill>
                  <a:srgbClr val="A50021"/>
                </a:solidFill>
              </a:rPr>
              <a:t>Как изменились острота перечисленных проблем во время экономического кризиса ?</a:t>
            </a:r>
          </a:p>
        </p:txBody>
      </p:sp>
      <p:pic>
        <p:nvPicPr>
          <p:cNvPr id="52019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196975"/>
            <a:ext cx="8569325" cy="512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0197" name="Прямоугольник 7"/>
          <p:cNvSpPr>
            <a:spLocks noChangeArrowheads="1"/>
          </p:cNvSpPr>
          <p:nvPr/>
        </p:nvSpPr>
        <p:spPr bwMode="auto">
          <a:xfrm>
            <a:off x="2286000" y="6429375"/>
            <a:ext cx="6858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2060"/>
                </a:solidFill>
              </a:rPr>
              <a:t>*</a:t>
            </a:r>
            <a:r>
              <a:rPr lang="ru-RU" sz="1400">
                <a:solidFill>
                  <a:srgbClr val="002060"/>
                </a:solidFill>
              </a:rPr>
              <a:t>По результатам всероссийского обследования НКО (2009)</a:t>
            </a:r>
            <a:endParaRPr lang="en-US" sz="1400">
              <a:solidFill>
                <a:srgbClr val="002060"/>
              </a:solidFill>
            </a:endParaRPr>
          </a:p>
        </p:txBody>
      </p:sp>
      <p:sp>
        <p:nvSpPr>
          <p:cNvPr id="520198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02F49CC-B083-405C-8A3D-7F8A6DB81DBC}" type="slidenum">
              <a:rPr lang="ru-RU" sz="1200" i="1">
                <a:ea typeface="HYGothic-Extra"/>
                <a:cs typeface="HYGothic-Extra"/>
              </a:rPr>
              <a:pPr algn="r"/>
              <a:t>14</a:t>
            </a:fld>
            <a:endParaRPr lang="ru-RU" sz="1200" i="1">
              <a:ea typeface="HYGothic-Extra"/>
              <a:cs typeface="HYGothic-Extra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>
                <a:solidFill>
                  <a:srgbClr val="A50021"/>
                </a:solidFill>
              </a:rPr>
              <a:t>Каковы источники финансирования Вашей организации?</a:t>
            </a:r>
          </a:p>
        </p:txBody>
      </p:sp>
      <p:sp>
        <p:nvSpPr>
          <p:cNvPr id="521218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21219" name="Group 3"/>
          <p:cNvGrpSpPr>
            <a:grpSpLocks/>
          </p:cNvGrpSpPr>
          <p:nvPr/>
        </p:nvGrpSpPr>
        <p:grpSpPr bwMode="auto">
          <a:xfrm>
            <a:off x="0" y="357188"/>
            <a:ext cx="9144000" cy="144462"/>
            <a:chOff x="0" y="391"/>
            <a:chExt cx="5760" cy="91"/>
          </a:xfrm>
        </p:grpSpPr>
        <p:sp>
          <p:nvSpPr>
            <p:cNvPr id="521222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21223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21220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9911C27-6303-4135-9C2B-D065BD500F0F}" type="slidenum">
              <a:rPr lang="ru-RU" sz="1200" i="1">
                <a:ea typeface="HYGothic-Extra"/>
                <a:cs typeface="Arial" charset="0"/>
              </a:rPr>
              <a:pPr algn="r"/>
              <a:t>15</a:t>
            </a:fld>
            <a:endParaRPr lang="ru-RU" sz="1200" i="1">
              <a:ea typeface="HYGothic-Extra"/>
              <a:cs typeface="Arial" charset="0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0" y="428604"/>
          <a:ext cx="10725150" cy="6096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>
                <a:solidFill>
                  <a:srgbClr val="A50021"/>
                </a:solidFill>
              </a:rPr>
              <a:t>Сколько примерно денежных средств находилось в распоряжении Вашей организации в 2008 году?</a:t>
            </a:r>
          </a:p>
        </p:txBody>
      </p:sp>
      <p:sp>
        <p:nvSpPr>
          <p:cNvPr id="523266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23267" name="Group 3"/>
          <p:cNvGrpSpPr>
            <a:grpSpLocks/>
          </p:cNvGrpSpPr>
          <p:nvPr/>
        </p:nvGrpSpPr>
        <p:grpSpPr bwMode="auto">
          <a:xfrm>
            <a:off x="0" y="642938"/>
            <a:ext cx="9144000" cy="144462"/>
            <a:chOff x="0" y="391"/>
            <a:chExt cx="5760" cy="91"/>
          </a:xfrm>
        </p:grpSpPr>
        <p:sp>
          <p:nvSpPr>
            <p:cNvPr id="523270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23271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23268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64F0164-8613-4150-9244-F579CF2E84E6}" type="slidenum">
              <a:rPr lang="ru-RU" sz="1200" i="1">
                <a:ea typeface="HYGothic-Extra"/>
                <a:cs typeface="Arial" charset="0"/>
              </a:rPr>
              <a:pPr algn="r"/>
              <a:t>16</a:t>
            </a:fld>
            <a:endParaRPr lang="ru-RU" sz="1200" i="1">
              <a:ea typeface="HYGothic-Extra"/>
              <a:cs typeface="Arial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0" y="714356"/>
          <a:ext cx="9144000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3" name="Text Box 2"/>
          <p:cNvSpPr txBox="1">
            <a:spLocks noChangeArrowheads="1"/>
          </p:cNvSpPr>
          <p:nvPr/>
        </p:nvSpPr>
        <p:spPr bwMode="auto">
          <a:xfrm>
            <a:off x="0" y="214313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 sz="2000">
                <a:solidFill>
                  <a:srgbClr val="A50021"/>
                </a:solidFill>
              </a:rPr>
              <a:t>Предоставляет ли организация услуги?</a:t>
            </a:r>
          </a:p>
        </p:txBody>
      </p:sp>
      <p:sp>
        <p:nvSpPr>
          <p:cNvPr id="525314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25315" name="Group 3"/>
          <p:cNvGrpSpPr>
            <a:grpSpLocks/>
          </p:cNvGrpSpPr>
          <p:nvPr/>
        </p:nvGrpSpPr>
        <p:grpSpPr bwMode="auto">
          <a:xfrm>
            <a:off x="0" y="714375"/>
            <a:ext cx="9144000" cy="144463"/>
            <a:chOff x="0" y="391"/>
            <a:chExt cx="5760" cy="91"/>
          </a:xfrm>
        </p:grpSpPr>
        <p:sp>
          <p:nvSpPr>
            <p:cNvPr id="525318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25319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25316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4BAEF93-B570-4313-9E78-889270DC4996}" type="slidenum">
              <a:rPr lang="ru-RU" sz="1200" i="1">
                <a:ea typeface="HYGothic-Extra"/>
                <a:cs typeface="Arial" charset="0"/>
              </a:rPr>
              <a:pPr algn="r"/>
              <a:t>17</a:t>
            </a:fld>
            <a:endParaRPr lang="ru-RU" sz="1200" i="1">
              <a:ea typeface="HYGothic-Extra"/>
              <a:cs typeface="Arial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0" y="857232"/>
          <a:ext cx="9144000" cy="550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Line 7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4681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6500813"/>
            <a:ext cx="214312" cy="21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46820" name="Rectangle 4"/>
          <p:cNvSpPr>
            <a:spLocks noChangeArrowheads="1"/>
          </p:cNvSpPr>
          <p:nvPr/>
        </p:nvSpPr>
        <p:spPr bwMode="auto">
          <a:xfrm flipV="1">
            <a:off x="0" y="642938"/>
            <a:ext cx="9144000" cy="762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latinLnBrk="1">
              <a:lnSpc>
                <a:spcPct val="140000"/>
              </a:lnSpc>
            </a:pPr>
            <a:endParaRPr kumimoji="1" lang="en-US" sz="2000" i="1">
              <a:solidFill>
                <a:schemeClr val="bg1"/>
              </a:solidFill>
              <a:latin typeface="HY헤드라인M"/>
              <a:ea typeface="HY헤드라인M"/>
              <a:cs typeface="HY헤드라인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Доверие к НКО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75" y="1000125"/>
            <a:ext cx="8858250" cy="50276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Треть россиян доверяет НКО хотя бы одного вида; лишь 4% россиян доверяют НКО более чем пяти видов.</a:t>
            </a:r>
          </a:p>
          <a:p>
            <a:pPr algn="ctr">
              <a:lnSpc>
                <a:spcPct val="150000"/>
              </a:lnSpc>
              <a:defRPr/>
            </a:pP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Среди россиян, информированных о деятельности НКО, доля тех, кто доверяет НКО хотя бы одного вида, составляет 47%.</a:t>
            </a:r>
          </a:p>
          <a:p>
            <a:pPr algn="just">
              <a:lnSpc>
                <a:spcPct val="150000"/>
              </a:lnSpc>
              <a:defRPr/>
            </a:pP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Россияне, участвующие в деятельности НКО, доверяют в среднем большему числу видов НКО, чем те, кто не участвуют в деятельности НКО.</a:t>
            </a:r>
          </a:p>
          <a:p>
            <a:pPr algn="ctr">
              <a:lnSpc>
                <a:spcPct val="150000"/>
              </a:lnSpc>
              <a:defRPr/>
            </a:pP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Доверяющие большому числу видов НКО имеют более высокий уровень образования, принадлежат к более молодой когорте, имеют более высокие доходы.</a:t>
            </a:r>
          </a:p>
        </p:txBody>
      </p:sp>
      <p:sp>
        <p:nvSpPr>
          <p:cNvPr id="546823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1C0B18E-52CF-4EAF-BD9A-071197774EE5}" type="slidenum">
              <a:rPr lang="ru-RU" sz="1200" i="1"/>
              <a:pPr algn="r"/>
              <a:t>18</a:t>
            </a:fld>
            <a:endParaRPr lang="ru-RU" sz="1200" i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Line 7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4886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6500813"/>
            <a:ext cx="214312" cy="21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48868" name="Rectangle 4"/>
          <p:cNvSpPr>
            <a:spLocks noChangeArrowheads="1"/>
          </p:cNvSpPr>
          <p:nvPr/>
        </p:nvSpPr>
        <p:spPr bwMode="auto">
          <a:xfrm flipV="1">
            <a:off x="0" y="642938"/>
            <a:ext cx="9144000" cy="762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latinLnBrk="1">
              <a:lnSpc>
                <a:spcPct val="140000"/>
              </a:lnSpc>
            </a:pPr>
            <a:endParaRPr kumimoji="1" lang="en-US" sz="2000" i="1">
              <a:solidFill>
                <a:schemeClr val="bg1"/>
              </a:solidFill>
              <a:latin typeface="HY헤드라인M"/>
              <a:ea typeface="HY헤드라인M"/>
              <a:cs typeface="HY헤드라인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Не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доверяют никаким видам НКО </a:t>
            </a:r>
          </a:p>
        </p:txBody>
      </p:sp>
      <p:pic>
        <p:nvPicPr>
          <p:cNvPr id="548870" name="Picture 1"/>
          <p:cNvPicPr>
            <a:picLocks noChangeAspect="1" noChangeArrowheads="1"/>
          </p:cNvPicPr>
          <p:nvPr/>
        </p:nvPicPr>
        <p:blipFill>
          <a:blip r:embed="rId4"/>
          <a:srcRect l="7625"/>
          <a:stretch>
            <a:fillRect/>
          </a:stretch>
        </p:blipFill>
        <p:spPr bwMode="auto">
          <a:xfrm rot="5400000">
            <a:off x="1975643" y="-1261268"/>
            <a:ext cx="5192713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Box 8"/>
          <p:cNvSpPr txBox="1">
            <a:spLocks noChangeArrowheads="1"/>
          </p:cNvSpPr>
          <p:nvPr/>
        </p:nvSpPr>
        <p:spPr bwMode="auto">
          <a:xfrm>
            <a:off x="1560513" y="6416675"/>
            <a:ext cx="67865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050" dirty="0">
                <a:latin typeface="Arial" pitchFamily="34" charset="0"/>
              </a:rPr>
              <a:t>Данные </a:t>
            </a:r>
            <a:r>
              <a:rPr lang="ru-RU" sz="1050" dirty="0" err="1">
                <a:latin typeface="Arial" pitchFamily="34" charset="0"/>
              </a:rPr>
              <a:t>мегаопросов</a:t>
            </a:r>
            <a:r>
              <a:rPr lang="ru-RU" sz="1050" dirty="0">
                <a:latin typeface="Arial" pitchFamily="34" charset="0"/>
              </a:rPr>
              <a:t> населения по технологии </a:t>
            </a:r>
            <a:r>
              <a:rPr lang="ru-RU" sz="1050" dirty="0" err="1">
                <a:latin typeface="Arial" pitchFamily="34" charset="0"/>
              </a:rPr>
              <a:t>Георейтинга</a:t>
            </a:r>
            <a:r>
              <a:rPr lang="ru-RU" sz="1050" dirty="0">
                <a:latin typeface="Arial" pitchFamily="34" charset="0"/>
              </a:rPr>
              <a:t> (</a:t>
            </a:r>
            <a:r>
              <a:rPr lang="ru-RU" sz="1050" dirty="0" err="1">
                <a:latin typeface="Arial" pitchFamily="34" charset="0"/>
              </a:rPr>
              <a:t>ГРАНС-центр</a:t>
            </a:r>
            <a:r>
              <a:rPr lang="ru-RU" sz="1050" dirty="0">
                <a:latin typeface="Arial" pitchFamily="34" charset="0"/>
              </a:rPr>
              <a:t> ГУ-ВШЭ и ФОМ, 2009, 83 субъекта РФ, по 500 человек в каждом субъекте)</a:t>
            </a:r>
          </a:p>
        </p:txBody>
      </p:sp>
      <p:sp>
        <p:nvSpPr>
          <p:cNvPr id="548872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871A648-0AF9-4339-AFF1-B610D98F16E9}" type="slidenum">
              <a:rPr lang="ru-RU" sz="1200" i="1"/>
              <a:pPr algn="r"/>
              <a:t>19</a:t>
            </a:fld>
            <a:endParaRPr lang="ru-RU" sz="1200" i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8434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360393C-554D-463D-94C3-0F6021B400E8}" type="slidenum">
              <a:rPr lang="ru-RU" sz="1200" i="1">
                <a:ea typeface="HYGothic-Extra"/>
                <a:cs typeface="HYGothic-Extra"/>
              </a:rPr>
              <a:pPr algn="r"/>
              <a:t>2</a:t>
            </a:fld>
            <a:endParaRPr lang="ru-RU" sz="1200" i="1">
              <a:ea typeface="HYGothic-Extra"/>
              <a:cs typeface="HYGothic-Extra"/>
            </a:endParaRPr>
          </a:p>
        </p:txBody>
      </p:sp>
      <p:sp>
        <p:nvSpPr>
          <p:cNvPr id="18435" name="Прямоугольник 7"/>
          <p:cNvSpPr>
            <a:spLocks noChangeArrowheads="1"/>
          </p:cNvSpPr>
          <p:nvPr/>
        </p:nvSpPr>
        <p:spPr bwMode="auto">
          <a:xfrm>
            <a:off x="0" y="141288"/>
            <a:ext cx="9144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200">
                <a:solidFill>
                  <a:srgbClr val="A50021"/>
                </a:solidFill>
              </a:rPr>
              <a:t>Статистические границы российского третьего сектора</a:t>
            </a:r>
          </a:p>
        </p:txBody>
      </p:sp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142875" y="1163638"/>
            <a:ext cx="8715375" cy="408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66700" indent="-266700">
              <a:spcBef>
                <a:spcPts val="1200"/>
              </a:spcBef>
              <a:buFontTx/>
              <a:buChar char="•"/>
            </a:pPr>
            <a:r>
              <a:rPr lang="ru-RU" sz="2200">
                <a:solidFill>
                  <a:srgbClr val="002060"/>
                </a:solidFill>
              </a:rPr>
              <a:t> По данным Росстата, общее число негосударственных некоммерческих организаций составляет 360 тыс. (на 01.01.2009)</a:t>
            </a:r>
          </a:p>
          <a:p>
            <a:pPr marL="266700" indent="-266700">
              <a:spcBef>
                <a:spcPts val="1200"/>
              </a:spcBef>
              <a:buFontTx/>
              <a:buChar char="•"/>
            </a:pPr>
            <a:r>
              <a:rPr lang="ru-RU" sz="2200">
                <a:solidFill>
                  <a:srgbClr val="002060"/>
                </a:solidFill>
              </a:rPr>
              <a:t> Из них реально действующих примерно 38%, т.е. 136 тыс.</a:t>
            </a:r>
          </a:p>
          <a:p>
            <a:pPr marL="266700" indent="-266700">
              <a:spcBef>
                <a:spcPts val="1200"/>
              </a:spcBef>
              <a:buFontTx/>
              <a:buChar char="•"/>
            </a:pPr>
            <a:r>
              <a:rPr lang="ru-RU" sz="2200">
                <a:solidFill>
                  <a:srgbClr val="002060"/>
                </a:solidFill>
              </a:rPr>
              <a:t> Источник данных (2009 г.):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sz="2200">
                <a:solidFill>
                  <a:srgbClr val="002060"/>
                </a:solidFill>
              </a:rPr>
              <a:t>Всероссийское обследование НКО – 4824 организаций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sz="2200">
                <a:solidFill>
                  <a:srgbClr val="002060"/>
                </a:solidFill>
              </a:rPr>
              <a:t>Сплошное наблюдение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sz="2200">
                <a:solidFill>
                  <a:srgbClr val="002060"/>
                </a:solidFill>
              </a:rPr>
              <a:t>28% доступны для проведение опроса руководителя НКО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sz="2200">
                <a:solidFill>
                  <a:srgbClr val="002060"/>
                </a:solidFill>
              </a:rPr>
              <a:t>8% отказались участвовать в опросе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sz="2200">
                <a:solidFill>
                  <a:srgbClr val="002060"/>
                </a:solidFill>
              </a:rPr>
              <a:t>6% руководителей не было на месте</a:t>
            </a:r>
          </a:p>
        </p:txBody>
      </p:sp>
      <p:grpSp>
        <p:nvGrpSpPr>
          <p:cNvPr id="18437" name="Group 3"/>
          <p:cNvGrpSpPr>
            <a:grpSpLocks/>
          </p:cNvGrpSpPr>
          <p:nvPr/>
        </p:nvGrpSpPr>
        <p:grpSpPr bwMode="auto">
          <a:xfrm>
            <a:off x="0" y="642938"/>
            <a:ext cx="9144000" cy="144462"/>
            <a:chOff x="0" y="391"/>
            <a:chExt cx="5760" cy="91"/>
          </a:xfrm>
        </p:grpSpPr>
        <p:sp>
          <p:nvSpPr>
            <p:cNvPr id="18438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18439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Line 7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5091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6500813"/>
            <a:ext cx="214312" cy="21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50916" name="Rectangle 4"/>
          <p:cNvSpPr>
            <a:spLocks noChangeArrowheads="1"/>
          </p:cNvSpPr>
          <p:nvPr/>
        </p:nvSpPr>
        <p:spPr bwMode="auto">
          <a:xfrm flipV="1">
            <a:off x="0" y="571500"/>
            <a:ext cx="9144000" cy="762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latinLnBrk="1">
              <a:lnSpc>
                <a:spcPct val="140000"/>
              </a:lnSpc>
            </a:pPr>
            <a:endParaRPr kumimoji="1" lang="en-US" sz="2000" i="1">
              <a:solidFill>
                <a:schemeClr val="bg1"/>
              </a:solidFill>
              <a:latin typeface="HY헤드라인M"/>
              <a:ea typeface="HY헤드라인M"/>
              <a:cs typeface="HY헤드라인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Доверяют НКО хотя бы одного вида </a:t>
            </a:r>
          </a:p>
        </p:txBody>
      </p:sp>
      <p:pic>
        <p:nvPicPr>
          <p:cNvPr id="550918" name="Picture 1"/>
          <p:cNvPicPr>
            <a:picLocks noChangeAspect="1" noChangeArrowheads="1"/>
          </p:cNvPicPr>
          <p:nvPr/>
        </p:nvPicPr>
        <p:blipFill>
          <a:blip r:embed="rId4"/>
          <a:srcRect l="7500"/>
          <a:stretch>
            <a:fillRect/>
          </a:stretch>
        </p:blipFill>
        <p:spPr bwMode="auto">
          <a:xfrm rot="5400000">
            <a:off x="1964531" y="-1321593"/>
            <a:ext cx="5214937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0919" name="TextBox 7"/>
          <p:cNvSpPr txBox="1">
            <a:spLocks noChangeArrowheads="1"/>
          </p:cNvSpPr>
          <p:nvPr/>
        </p:nvSpPr>
        <p:spPr bwMode="auto">
          <a:xfrm>
            <a:off x="1643063" y="6418263"/>
            <a:ext cx="6643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/>
              <a:t>Данные мегаопросов населения по технологии Георейтинга (ГРАНС-центр ГУ-ВШЭ и ФОМ, 2009, 83 субъекта РФ, по 500 человек в каждом субъекте)</a:t>
            </a:r>
          </a:p>
        </p:txBody>
      </p:sp>
      <p:sp>
        <p:nvSpPr>
          <p:cNvPr id="550920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0B2A0BD-7DB9-4CB7-B71A-5BECC3D9242D}" type="slidenum">
              <a:rPr lang="ru-RU" sz="1200" i="1"/>
              <a:pPr algn="r"/>
              <a:t>20</a:t>
            </a:fld>
            <a:endParaRPr lang="ru-RU" sz="1200" i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1" name="Text Box 2"/>
          <p:cNvSpPr txBox="1">
            <a:spLocks noChangeArrowheads="1"/>
          </p:cNvSpPr>
          <p:nvPr/>
        </p:nvSpPr>
        <p:spPr bwMode="auto">
          <a:xfrm>
            <a:off x="0" y="44450"/>
            <a:ext cx="9144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 sz="220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532482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32483" name="Group 4"/>
          <p:cNvGrpSpPr>
            <a:grpSpLocks/>
          </p:cNvGrpSpPr>
          <p:nvPr/>
        </p:nvGrpSpPr>
        <p:grpSpPr bwMode="auto">
          <a:xfrm>
            <a:off x="0" y="547688"/>
            <a:ext cx="9144000" cy="144462"/>
            <a:chOff x="0" y="391"/>
            <a:chExt cx="5760" cy="91"/>
          </a:xfrm>
        </p:grpSpPr>
        <p:sp>
          <p:nvSpPr>
            <p:cNvPr id="532486" name="Rectangle 5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532487" name="Rectangle 6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532484" name="Rectangle 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85750" y="857250"/>
            <a:ext cx="8643938" cy="53800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endParaRPr lang="ru-RU" sz="22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endParaRPr lang="ru-RU" sz="22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endParaRPr lang="ru-RU" sz="22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endParaRPr lang="ru-RU" sz="2200" b="1" smtClean="0"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r>
              <a:rPr lang="ru-RU" sz="3600" b="1" i="1" smtClean="0">
                <a:solidFill>
                  <a:schemeClr val="accent2"/>
                </a:solidFill>
                <a:latin typeface="Arial" charset="0"/>
              </a:rPr>
              <a:t>Благодарю за внимание!</a:t>
            </a:r>
          </a:p>
          <a:p>
            <a:pPr algn="ctr" eaLnBrk="1" hangingPunct="1">
              <a:lnSpc>
                <a:spcPct val="80000"/>
              </a:lnSpc>
              <a:spcBef>
                <a:spcPct val="30000"/>
              </a:spcBef>
              <a:buFontTx/>
              <a:buNone/>
            </a:pPr>
            <a:endParaRPr lang="ru-RU" sz="3600" b="1" i="1" smtClean="0">
              <a:solidFill>
                <a:schemeClr val="accent2"/>
              </a:solidFill>
              <a:latin typeface="Arial" charset="0"/>
            </a:endParaRPr>
          </a:p>
          <a:p>
            <a:pPr algn="ctr">
              <a:buFontTx/>
              <a:buNone/>
            </a:pPr>
            <a:r>
              <a:rPr lang="ru-RU" sz="2800" b="1" smtClean="0">
                <a:solidFill>
                  <a:srgbClr val="000066"/>
                </a:solidFill>
              </a:rPr>
              <a:t>Центр исследований гражданского общества и некоммерческого сектора ГУ-ВШЭ</a:t>
            </a:r>
            <a:br>
              <a:rPr lang="ru-RU" sz="2800" b="1" smtClean="0">
                <a:solidFill>
                  <a:srgbClr val="000066"/>
                </a:solidFill>
              </a:rPr>
            </a:br>
            <a:endParaRPr lang="ru-RU" sz="2800" b="1" i="1" smtClean="0">
              <a:solidFill>
                <a:schemeClr val="accent2"/>
              </a:solidFill>
              <a:latin typeface="Arial" charset="0"/>
            </a:endParaRPr>
          </a:p>
          <a:p>
            <a:pPr algn="ctr">
              <a:buFontTx/>
              <a:buNone/>
            </a:pPr>
            <a:endParaRPr lang="ru-RU" sz="2800" b="1" smtClean="0">
              <a:solidFill>
                <a:srgbClr val="000066"/>
              </a:solidFill>
            </a:endParaRPr>
          </a:p>
          <a:p>
            <a:pPr algn="ctr">
              <a:buFontTx/>
              <a:buNone/>
            </a:pPr>
            <a:r>
              <a:rPr lang="en-US" sz="2800" b="1" smtClean="0">
                <a:solidFill>
                  <a:srgbClr val="5353FF"/>
                </a:solidFill>
              </a:rPr>
              <a:t>http://grans.hse.ru</a:t>
            </a:r>
            <a:endParaRPr lang="ru-RU" sz="2800" b="1" i="1" smtClean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32485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9C31E58-446E-41B8-9CCD-F122FC08A208}" type="slidenum">
              <a:rPr lang="ru-RU" sz="1200" i="1">
                <a:ea typeface="HYGothic-Extra"/>
                <a:cs typeface="HYGothic-Extra"/>
              </a:rPr>
              <a:pPr algn="r"/>
              <a:t>21</a:t>
            </a:fld>
            <a:endParaRPr lang="ru-RU" sz="1200" i="1">
              <a:ea typeface="HYGothic-Extra"/>
              <a:cs typeface="HYGothic-Extra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2"/>
          <p:cNvSpPr txBox="1">
            <a:spLocks noChangeArrowheads="1"/>
          </p:cNvSpPr>
          <p:nvPr/>
        </p:nvSpPr>
        <p:spPr bwMode="auto">
          <a:xfrm>
            <a:off x="0" y="109538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 sz="2000">
                <a:solidFill>
                  <a:srgbClr val="A50021"/>
                </a:solidFill>
              </a:rPr>
              <a:t> Структура российского третьего сектора</a:t>
            </a:r>
            <a:endParaRPr lang="ru-RU" altLang="ko-KR" sz="2000" i="1" u="sng">
              <a:solidFill>
                <a:schemeClr val="accent1"/>
              </a:solidFill>
            </a:endParaRPr>
          </a:p>
        </p:txBody>
      </p:sp>
      <p:sp>
        <p:nvSpPr>
          <p:cNvPr id="19463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94875B1-458E-410A-A1D6-A899B13DED62}" type="slidenum">
              <a:rPr lang="ru-RU" sz="1200" i="1">
                <a:ea typeface="HYGothic-Extra"/>
                <a:cs typeface="HYGothic-Extra"/>
              </a:rPr>
              <a:pPr algn="r"/>
              <a:t>3</a:t>
            </a:fld>
            <a:endParaRPr lang="ru-RU" sz="1200" i="1">
              <a:ea typeface="HYGothic-Extra"/>
              <a:cs typeface="HYGothic-Extra"/>
            </a:endParaRPr>
          </a:p>
        </p:txBody>
      </p:sp>
      <p:sp>
        <p:nvSpPr>
          <p:cNvPr id="19464" name="Rectangle 1"/>
          <p:cNvSpPr>
            <a:spLocks noChangeArrowheads="1"/>
          </p:cNvSpPr>
          <p:nvPr/>
        </p:nvSpPr>
        <p:spPr bwMode="auto">
          <a:xfrm>
            <a:off x="323850" y="6524625"/>
            <a:ext cx="2747963" cy="2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40680" bIns="0"/>
          <a:lstStyle/>
          <a:p>
            <a:pPr>
              <a:tabLst>
                <a:tab pos="39688" algn="l"/>
                <a:tab pos="954088" algn="l"/>
                <a:tab pos="1868488" algn="l"/>
                <a:tab pos="2782888" algn="l"/>
                <a:tab pos="3697288" algn="l"/>
                <a:tab pos="4611688" algn="l"/>
                <a:tab pos="5526088" algn="l"/>
                <a:tab pos="6440488" algn="l"/>
                <a:tab pos="7354888" algn="l"/>
                <a:tab pos="8269288" algn="l"/>
                <a:tab pos="9183688" algn="l"/>
                <a:tab pos="10098088" algn="l"/>
              </a:tabLst>
            </a:pPr>
            <a:endParaRPr lang="en-US" sz="1200">
              <a:solidFill>
                <a:srgbClr val="000099"/>
              </a:solidFill>
            </a:endParaRPr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1" name="Object 10"/>
          <p:cNvGraphicFramePr>
            <a:graphicFrameLocks noChangeAspect="1"/>
          </p:cNvGraphicFramePr>
          <p:nvPr/>
        </p:nvGraphicFramePr>
        <p:xfrm>
          <a:off x="92075" y="806450"/>
          <a:ext cx="9102725" cy="5505450"/>
        </p:xfrm>
        <a:graphic>
          <a:graphicData uri="http://schemas.openxmlformats.org/presentationml/2006/ole">
            <p:oleObj spid="_x0000_s19461" r:id="rId4" imgW="9102117" imgH="5505165" progId="Excel.Chart.8">
              <p:embed/>
            </p:oleObj>
          </a:graphicData>
        </a:graphic>
      </p:graphicFrame>
      <p:grpSp>
        <p:nvGrpSpPr>
          <p:cNvPr id="19466" name="Group 3"/>
          <p:cNvGrpSpPr>
            <a:grpSpLocks/>
          </p:cNvGrpSpPr>
          <p:nvPr/>
        </p:nvGrpSpPr>
        <p:grpSpPr bwMode="auto">
          <a:xfrm>
            <a:off x="0" y="642938"/>
            <a:ext cx="9144000" cy="144462"/>
            <a:chOff x="0" y="391"/>
            <a:chExt cx="5760" cy="91"/>
          </a:xfrm>
        </p:grpSpPr>
        <p:sp>
          <p:nvSpPr>
            <p:cNvPr id="19470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19471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19467" name="Прямоугольник 8"/>
          <p:cNvSpPr>
            <a:spLocks noChangeArrowheads="1"/>
          </p:cNvSpPr>
          <p:nvPr/>
        </p:nvSpPr>
        <p:spPr bwMode="auto">
          <a:xfrm>
            <a:off x="2143125" y="6478588"/>
            <a:ext cx="6858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>
                <a:solidFill>
                  <a:srgbClr val="002060"/>
                </a:solidFill>
              </a:rPr>
              <a:t>*</a:t>
            </a:r>
            <a:r>
              <a:rPr lang="ru-RU" sz="1200">
                <a:solidFill>
                  <a:srgbClr val="002060"/>
                </a:solidFill>
              </a:rPr>
              <a:t>По данным Росстата (01.01.2009)</a:t>
            </a:r>
            <a:endParaRPr lang="en-US" sz="1200">
              <a:solidFill>
                <a:srgbClr val="002060"/>
              </a:solidFill>
            </a:endParaRPr>
          </a:p>
        </p:txBody>
      </p:sp>
      <p:sp>
        <p:nvSpPr>
          <p:cNvPr id="19468" name="Line 3"/>
          <p:cNvSpPr>
            <a:spLocks noChangeShapeType="1"/>
          </p:cNvSpPr>
          <p:nvPr/>
        </p:nvSpPr>
        <p:spPr bwMode="auto">
          <a:xfrm>
            <a:off x="0" y="638810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9" name="Rectangle 0"/>
          <p:cNvSpPr txBox="1">
            <a:spLocks noGrp="1" noChangeArrowheads="1"/>
          </p:cNvSpPr>
          <p:nvPr/>
        </p:nvSpPr>
        <p:spPr bwMode="auto">
          <a:xfrm>
            <a:off x="3132138" y="652621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33BFC07-88C3-4FE4-AA57-B2225887A6F4}" type="slidenum">
              <a:rPr lang="ru-RU" sz="1200" i="1">
                <a:ea typeface="HYGothic-Extra"/>
                <a:cs typeface="Arial" charset="0"/>
              </a:rPr>
              <a:pPr algn="r"/>
              <a:t>3</a:t>
            </a:fld>
            <a:endParaRPr lang="ru-RU" sz="1200" i="1">
              <a:ea typeface="HYGothic-Extra"/>
              <a:cs typeface="Arial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0" y="-33338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200">
                <a:solidFill>
                  <a:srgbClr val="A50021"/>
                </a:solidFill>
              </a:rPr>
              <a:t>Основные направления деятельности НКО</a:t>
            </a:r>
          </a:p>
          <a:p>
            <a:pPr algn="ctr"/>
            <a:r>
              <a:rPr lang="ru-RU" altLang="ko-KR" sz="2200">
                <a:solidFill>
                  <a:srgbClr val="A50021"/>
                </a:solidFill>
              </a:rPr>
              <a:t>(международная классификация, %)</a:t>
            </a:r>
          </a:p>
        </p:txBody>
      </p:sp>
      <p:pic>
        <p:nvPicPr>
          <p:cNvPr id="2150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8" y="1000125"/>
            <a:ext cx="9001125" cy="519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0" y="836613"/>
            <a:ext cx="9144000" cy="144462"/>
            <a:chOff x="0" y="391"/>
            <a:chExt cx="5760" cy="91"/>
          </a:xfrm>
        </p:grpSpPr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1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400">
                <a:solidFill>
                  <a:srgbClr val="A50021"/>
                </a:solidFill>
                <a:cs typeface="Arial" charset="0"/>
              </a:rPr>
              <a:t>На  какой территории Ваша организация осуществляет свою деятельность</a:t>
            </a:r>
            <a:r>
              <a:rPr lang="ru-RU" altLang="ko-KR" sz="2400">
                <a:solidFill>
                  <a:srgbClr val="A50021"/>
                </a:solidFill>
                <a:ea typeface="Malgun Gothic"/>
                <a:cs typeface="Arial" charset="0"/>
              </a:rPr>
              <a:t>?</a:t>
            </a:r>
          </a:p>
        </p:txBody>
      </p:sp>
      <p:grpSp>
        <p:nvGrpSpPr>
          <p:cNvPr id="442372" name="Group 3"/>
          <p:cNvGrpSpPr>
            <a:grpSpLocks/>
          </p:cNvGrpSpPr>
          <p:nvPr/>
        </p:nvGrpSpPr>
        <p:grpSpPr bwMode="auto">
          <a:xfrm>
            <a:off x="0" y="908050"/>
            <a:ext cx="9144000" cy="144463"/>
            <a:chOff x="0" y="391"/>
            <a:chExt cx="5760" cy="91"/>
          </a:xfrm>
        </p:grpSpPr>
        <p:sp>
          <p:nvSpPr>
            <p:cNvPr id="442374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442375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graphicFrame>
        <p:nvGraphicFramePr>
          <p:cNvPr id="442370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468313" y="1125538"/>
          <a:ext cx="8064500" cy="4895850"/>
        </p:xfrm>
        <a:graphic>
          <a:graphicData uri="http://schemas.openxmlformats.org/presentationml/2006/ole">
            <p:oleObj spid="_x0000_s442370" name="Диаграмма" r:id="rId3" imgW="7229424" imgH="4276657" progId="Excel.Sheet.8">
              <p:embed/>
            </p:oleObj>
          </a:graphicData>
        </a:graphic>
      </p:graphicFrame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393" name="Group 3"/>
          <p:cNvGrpSpPr>
            <a:grpSpLocks/>
          </p:cNvGrpSpPr>
          <p:nvPr/>
        </p:nvGrpSpPr>
        <p:grpSpPr bwMode="auto">
          <a:xfrm>
            <a:off x="0" y="836613"/>
            <a:ext cx="9144000" cy="144462"/>
            <a:chOff x="0" y="391"/>
            <a:chExt cx="5760" cy="91"/>
          </a:xfrm>
        </p:grpSpPr>
        <p:sp>
          <p:nvSpPr>
            <p:cNvPr id="443397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443398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43395" name="Rectangle 6"/>
          <p:cNvSpPr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A50021"/>
                </a:solidFill>
              </a:rPr>
              <a:t>Сколько наемных сотрудников работает полный рабочий день в настоящее время в Вашей организации?</a:t>
            </a:r>
          </a:p>
        </p:txBody>
      </p:sp>
      <p:pic>
        <p:nvPicPr>
          <p:cNvPr id="44339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981075"/>
            <a:ext cx="8497888" cy="528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4417" name="Group 3"/>
          <p:cNvGrpSpPr>
            <a:grpSpLocks/>
          </p:cNvGrpSpPr>
          <p:nvPr/>
        </p:nvGrpSpPr>
        <p:grpSpPr bwMode="auto">
          <a:xfrm>
            <a:off x="0" y="836613"/>
            <a:ext cx="9144000" cy="144462"/>
            <a:chOff x="0" y="391"/>
            <a:chExt cx="5760" cy="91"/>
          </a:xfrm>
        </p:grpSpPr>
        <p:sp>
          <p:nvSpPr>
            <p:cNvPr id="444421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444422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44419" name="Rectangle 6"/>
          <p:cNvSpPr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A50021"/>
                </a:solidFill>
              </a:rPr>
              <a:t>Каков средний размер ежемесячной заработной платы сотрудников Вашей организации за последние полгода?</a:t>
            </a:r>
          </a:p>
        </p:txBody>
      </p:sp>
      <p:pic>
        <p:nvPicPr>
          <p:cNvPr id="44442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052513"/>
            <a:ext cx="8135937" cy="523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7" name="Line 9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45442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B7380E7-76A6-4A20-8115-34C56752FEA1}" type="slidenum">
              <a:rPr lang="ru-RU" sz="1200" i="1">
                <a:ea typeface="HYGothic-Extra"/>
                <a:cs typeface="HYGothic-Extra"/>
              </a:rPr>
              <a:pPr algn="r"/>
              <a:t>8</a:t>
            </a:fld>
            <a:endParaRPr lang="ru-RU" sz="1200" i="1">
              <a:ea typeface="HYGothic-Extra"/>
              <a:cs typeface="HYGothic-Extra"/>
            </a:endParaRPr>
          </a:p>
        </p:txBody>
      </p:sp>
      <p:sp>
        <p:nvSpPr>
          <p:cNvPr id="445443" name="Прямоугольник 7"/>
          <p:cNvSpPr>
            <a:spLocks noChangeArrowheads="1"/>
          </p:cNvSpPr>
          <p:nvPr/>
        </p:nvSpPr>
        <p:spPr bwMode="auto">
          <a:xfrm>
            <a:off x="0" y="71438"/>
            <a:ext cx="9144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2200">
                <a:solidFill>
                  <a:srgbClr val="A50021"/>
                </a:solidFill>
              </a:rPr>
              <a:t>Зарплата в НКО</a:t>
            </a:r>
            <a:endParaRPr lang="ru-RU" altLang="ko-KR" sz="2200">
              <a:solidFill>
                <a:schemeClr val="accent1"/>
              </a:solidFill>
            </a:endParaRPr>
          </a:p>
        </p:txBody>
      </p:sp>
      <p:grpSp>
        <p:nvGrpSpPr>
          <p:cNvPr id="445444" name="Group 3"/>
          <p:cNvGrpSpPr>
            <a:grpSpLocks/>
          </p:cNvGrpSpPr>
          <p:nvPr/>
        </p:nvGrpSpPr>
        <p:grpSpPr bwMode="auto">
          <a:xfrm>
            <a:off x="0" y="571500"/>
            <a:ext cx="9144000" cy="144463"/>
            <a:chOff x="0" y="391"/>
            <a:chExt cx="5760" cy="91"/>
          </a:xfrm>
        </p:grpSpPr>
        <p:sp>
          <p:nvSpPr>
            <p:cNvPr id="445446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445447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b="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445445" name="Rectangle 2"/>
          <p:cNvSpPr>
            <a:spLocks noChangeArrowheads="1"/>
          </p:cNvSpPr>
          <p:nvPr/>
        </p:nvSpPr>
        <p:spPr bwMode="auto">
          <a:xfrm>
            <a:off x="285750" y="808038"/>
            <a:ext cx="8715375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>
                <a:solidFill>
                  <a:srgbClr val="002060"/>
                </a:solidFill>
              </a:rPr>
              <a:t>Средний размер ежемесячной заработной платы – 8133 рубля.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</a:pPr>
            <a:r>
              <a:rPr lang="ru-RU">
                <a:solidFill>
                  <a:srgbClr val="A50021"/>
                </a:solidFill>
              </a:rPr>
              <a:t>В среднем в НКО ежемесячная заработная плата самых высокооплачиваемых сотрудников выше, чем ежемесячная заработная плата самых низкооплачиваемых сотрудников в 1,8 раза.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</a:pPr>
            <a:r>
              <a:rPr lang="ru-RU">
                <a:solidFill>
                  <a:srgbClr val="002060"/>
                </a:solidFill>
              </a:rPr>
              <a:t>В каждой пятой НКО зарплата уменьшилась под влиянием экономического кризиса.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</a:pPr>
            <a:r>
              <a:rPr lang="ru-RU">
                <a:solidFill>
                  <a:srgbClr val="002060"/>
                </a:solidFill>
              </a:rPr>
              <a:t>Чаще всего средний размер заработной платы уменьшился в НКО: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общественных организациях и фондах.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зарегистрированных в 1986-1995 гг.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оказавших услуги на безвозмездной основе на сумму </a:t>
            </a:r>
            <a:br>
              <a:rPr lang="ru-RU">
                <a:solidFill>
                  <a:srgbClr val="002060"/>
                </a:solidFill>
              </a:rPr>
            </a:br>
            <a:r>
              <a:rPr lang="ru-RU">
                <a:solidFill>
                  <a:srgbClr val="002060"/>
                </a:solidFill>
              </a:rPr>
              <a:t>  более 100 тыс. рублей.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низко оценивших свою деятельность за прошлый год.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имевших в распоряжении денежных средств на сумму </a:t>
            </a:r>
            <a:br>
              <a:rPr lang="ru-RU">
                <a:solidFill>
                  <a:srgbClr val="002060"/>
                </a:solidFill>
              </a:rPr>
            </a:br>
            <a:r>
              <a:rPr lang="ru-RU">
                <a:solidFill>
                  <a:srgbClr val="002060"/>
                </a:solidFill>
              </a:rPr>
              <a:t>  от 500 тыс. рублей.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собирающихся что-то предпринимать для улучшения </a:t>
            </a:r>
            <a:br>
              <a:rPr lang="ru-RU">
                <a:solidFill>
                  <a:srgbClr val="002060"/>
                </a:solidFill>
              </a:rPr>
            </a:br>
            <a:r>
              <a:rPr lang="ru-RU">
                <a:solidFill>
                  <a:srgbClr val="002060"/>
                </a:solidFill>
              </a:rPr>
              <a:t>  своего финансового положения.</a:t>
            </a:r>
          </a:p>
          <a:p>
            <a:pPr lvl="1" eaLnBrk="0" hangingPunct="0">
              <a:buFontTx/>
              <a:buChar char="•"/>
            </a:pPr>
            <a:r>
              <a:rPr lang="ru-RU">
                <a:solidFill>
                  <a:srgbClr val="002060"/>
                </a:solidFill>
              </a:rPr>
              <a:t> не ожидающих ни от кого помощи или поддержки.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ko-KR" sz="2000">
                <a:solidFill>
                  <a:srgbClr val="A50021"/>
                </a:solidFill>
              </a:rPr>
              <a:t>По вашему мнению, какая доля сотрудников Вашей организации легко смогла бы найти работу с более высокой оплатой труда в другой организации?</a:t>
            </a:r>
          </a:p>
        </p:txBody>
      </p:sp>
      <p:sp>
        <p:nvSpPr>
          <p:cNvPr id="446466" name="Line 3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46467" name="Group 3"/>
          <p:cNvGrpSpPr>
            <a:grpSpLocks/>
          </p:cNvGrpSpPr>
          <p:nvPr/>
        </p:nvGrpSpPr>
        <p:grpSpPr bwMode="auto">
          <a:xfrm>
            <a:off x="0" y="1000125"/>
            <a:ext cx="9144000" cy="144463"/>
            <a:chOff x="0" y="391"/>
            <a:chExt cx="5760" cy="91"/>
          </a:xfrm>
        </p:grpSpPr>
        <p:sp>
          <p:nvSpPr>
            <p:cNvPr id="446470" name="Rectangle 4"/>
            <p:cNvSpPr>
              <a:spLocks noChangeArrowheads="1"/>
            </p:cNvSpPr>
            <p:nvPr/>
          </p:nvSpPr>
          <p:spPr bwMode="auto">
            <a:xfrm flipV="1">
              <a:off x="0" y="391"/>
              <a:ext cx="5760" cy="48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  <p:sp>
          <p:nvSpPr>
            <p:cNvPr id="446471" name="Rectangle 5"/>
            <p:cNvSpPr>
              <a:spLocks noChangeArrowheads="1"/>
            </p:cNvSpPr>
            <p:nvPr/>
          </p:nvSpPr>
          <p:spPr bwMode="auto">
            <a:xfrm>
              <a:off x="0" y="471"/>
              <a:ext cx="5760" cy="11"/>
            </a:xfrm>
            <a:prstGeom prst="rect">
              <a:avLst/>
            </a:prstGeom>
            <a:gradFill rotWithShape="0">
              <a:gsLst>
                <a:gs pos="0">
                  <a:srgbClr val="A50021"/>
                </a:gs>
                <a:gs pos="100000">
                  <a:srgbClr val="FFFF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lnSpc>
                  <a:spcPct val="140000"/>
                </a:lnSpc>
              </a:pPr>
              <a:endParaRPr kumimoji="1" lang="en-US" sz="2000" i="1">
                <a:solidFill>
                  <a:schemeClr val="bg1"/>
                </a:solidFill>
                <a:latin typeface="HY헤드라인M"/>
                <a:ea typeface="HY헤드라인M"/>
                <a:cs typeface="Arial" charset="0"/>
              </a:endParaRPr>
            </a:p>
          </p:txBody>
        </p:sp>
      </p:grpSp>
      <p:sp>
        <p:nvSpPr>
          <p:cNvPr id="446468" name="Rectangle 0"/>
          <p:cNvSpPr txBox="1">
            <a:spLocks noGrp="1" noChangeArrowheads="1"/>
          </p:cNvSpPr>
          <p:nvPr/>
        </p:nvSpPr>
        <p:spPr bwMode="auto">
          <a:xfrm>
            <a:off x="3132138" y="6519863"/>
            <a:ext cx="60118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22CD978-ECCB-4B7C-950F-BBDADA0763CC}" type="slidenum">
              <a:rPr lang="ru-RU" sz="1200" i="1">
                <a:ea typeface="HYGothic-Extra"/>
                <a:cs typeface="Arial" charset="0"/>
              </a:rPr>
              <a:pPr algn="r"/>
              <a:t>9</a:t>
            </a:fld>
            <a:endParaRPr lang="ru-RU" sz="1200" i="1">
              <a:ea typeface="HYGothic-Extra"/>
              <a:cs typeface="Arial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0" y="1142984"/>
          <a:ext cx="9144000" cy="5214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овая презентация">
  <a:themeElements>
    <a:clrScheme name="Новая презентаци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Новая 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Новая презентац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Новая презентация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Новая презентация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Новая презентация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Новая презентация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Новая презентация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Новая презентация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3997</TotalTime>
  <Words>664</Words>
  <Application>Microsoft Office PowerPoint</Application>
  <PresentationFormat>On-screen Show (4:3)</PresentationFormat>
  <Paragraphs>104</Paragraphs>
  <Slides>21</Slides>
  <Notes>12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Шаблон оформления</vt:lpstr>
      </vt:variant>
      <vt:variant>
        <vt:i4>13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45" baseType="lpstr">
      <vt:lpstr>Arial</vt:lpstr>
      <vt:lpstr>Times New Roman</vt:lpstr>
      <vt:lpstr>Calibri</vt:lpstr>
      <vt:lpstr>HYGothic-Extra</vt:lpstr>
      <vt:lpstr>Arial Black</vt:lpstr>
      <vt:lpstr>Wingdings</vt:lpstr>
      <vt:lpstr>HY헤드라인M</vt:lpstr>
      <vt:lpstr>Malgun Gothic</vt:lpstr>
      <vt:lpstr>굴림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Новая презентация</vt:lpstr>
      <vt:lpstr>Диаграмма Microsoft Excel</vt:lpstr>
      <vt:lpstr>Диаграмма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Юдин Илья</dc:creator>
  <cp:lastModifiedBy>L. Jakobson</cp:lastModifiedBy>
  <cp:revision>461</cp:revision>
  <dcterms:created xsi:type="dcterms:W3CDTF">2008-12-17T19:54:32Z</dcterms:created>
  <dcterms:modified xsi:type="dcterms:W3CDTF">2010-11-12T06:03:15Z</dcterms:modified>
</cp:coreProperties>
</file>